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373" r:id="rId2"/>
    <p:sldId id="740" r:id="rId3"/>
    <p:sldId id="350" r:id="rId4"/>
    <p:sldId id="660" r:id="rId5"/>
    <p:sldId id="670" r:id="rId6"/>
    <p:sldId id="612" r:id="rId7"/>
    <p:sldId id="736" r:id="rId8"/>
    <p:sldId id="581" r:id="rId9"/>
    <p:sldId id="737" r:id="rId10"/>
    <p:sldId id="265" r:id="rId11"/>
    <p:sldId id="674" r:id="rId12"/>
    <p:sldId id="677" r:id="rId13"/>
    <p:sldId id="750" r:id="rId14"/>
    <p:sldId id="771" r:id="rId15"/>
    <p:sldId id="762" r:id="rId16"/>
    <p:sldId id="609" r:id="rId17"/>
    <p:sldId id="678" r:id="rId18"/>
    <p:sldId id="700" r:id="rId19"/>
    <p:sldId id="701" r:id="rId20"/>
    <p:sldId id="703" r:id="rId21"/>
    <p:sldId id="708" r:id="rId22"/>
    <p:sldId id="710" r:id="rId23"/>
    <p:sldId id="751" r:id="rId24"/>
    <p:sldId id="730" r:id="rId25"/>
    <p:sldId id="744" r:id="rId26"/>
    <p:sldId id="688" r:id="rId27"/>
    <p:sldId id="559" r:id="rId28"/>
    <p:sldId id="566" r:id="rId29"/>
    <p:sldId id="752" r:id="rId30"/>
    <p:sldId id="316" r:id="rId31"/>
    <p:sldId id="764" r:id="rId32"/>
    <p:sldId id="713" r:id="rId33"/>
    <p:sldId id="679" r:id="rId34"/>
    <p:sldId id="719" r:id="rId35"/>
    <p:sldId id="689" r:id="rId36"/>
    <p:sldId id="729" r:id="rId37"/>
    <p:sldId id="694" r:id="rId38"/>
    <p:sldId id="294" r:id="rId39"/>
    <p:sldId id="756" r:id="rId40"/>
    <p:sldId id="734" r:id="rId41"/>
    <p:sldId id="680" r:id="rId42"/>
    <p:sldId id="659" r:id="rId43"/>
    <p:sldId id="661" r:id="rId44"/>
    <p:sldId id="662" r:id="rId45"/>
    <p:sldId id="726" r:id="rId46"/>
    <p:sldId id="727" r:id="rId47"/>
    <p:sldId id="739" r:id="rId48"/>
    <p:sldId id="772" r:id="rId49"/>
    <p:sldId id="754" r:id="rId50"/>
    <p:sldId id="641" r:id="rId51"/>
    <p:sldId id="681" r:id="rId52"/>
    <p:sldId id="758" r:id="rId53"/>
    <p:sldId id="757" r:id="rId54"/>
    <p:sldId id="755" r:id="rId55"/>
    <p:sldId id="761" r:id="rId56"/>
    <p:sldId id="655" r:id="rId57"/>
    <p:sldId id="768" r:id="rId58"/>
    <p:sldId id="769" r:id="rId59"/>
    <p:sldId id="540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 Schrider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808000"/>
    <a:srgbClr val="FF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/>
    <p:restoredTop sz="92676" autoAdjust="0"/>
  </p:normalViewPr>
  <p:slideViewPr>
    <p:cSldViewPr snapToGrid="0" snapToObjects="1">
      <p:cViewPr>
        <p:scale>
          <a:sx n="400" d="100"/>
          <a:sy n="400" d="100"/>
        </p:scale>
        <p:origin x="-11200" y="-90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an:Desktop:bioinf:courses:popGenModule_2018:slides:miscChar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13306130255999"/>
          <c:y val="6.0185185185185203E-2"/>
          <c:w val="0.80305747712709996"/>
          <c:h val="0.72177493438320195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Sheet1!$O$1</c:f>
              <c:strCache>
                <c:ptCount val="1"/>
                <c:pt idx="0">
                  <c:v>Excess rare</c:v>
                </c:pt>
              </c:strCache>
            </c:strRef>
          </c:tx>
          <c:spPr>
            <a:solidFill>
              <a:srgbClr val="FF0000"/>
            </a:solidFill>
            <a:effectLst/>
          </c:spPr>
          <c:invertIfNegative val="0"/>
          <c:cat>
            <c:numRef>
              <c:f>Sheet1!$F$2:$F$10</c:f>
              <c:numCache>
                <c:formatCode>General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Sheet1!$O$2:$O$10</c:f>
              <c:numCache>
                <c:formatCode>General</c:formatCode>
                <c:ptCount val="9"/>
                <c:pt idx="0">
                  <c:v>0.42418291485481802</c:v>
                </c:pt>
                <c:pt idx="1">
                  <c:v>0.15906859307055701</c:v>
                </c:pt>
                <c:pt idx="2">
                  <c:v>0.100154299340721</c:v>
                </c:pt>
                <c:pt idx="3">
                  <c:v>7.0697152475803104E-2</c:v>
                </c:pt>
                <c:pt idx="4">
                  <c:v>5.3022864356852301E-2</c:v>
                </c:pt>
                <c:pt idx="5">
                  <c:v>5.89142937298359E-2</c:v>
                </c:pt>
                <c:pt idx="6">
                  <c:v>3.2823677935194299E-2</c:v>
                </c:pt>
                <c:pt idx="7">
                  <c:v>2.6511432178426102E-2</c:v>
                </c:pt>
                <c:pt idx="8">
                  <c:v>7.4624772057792096E-2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DE-F24F-8F04-9485633D6C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0851368"/>
        <c:axId val="-2120829704"/>
      </c:barChart>
      <c:catAx>
        <c:axId val="-21208513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Derived allele frequency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-2120829704"/>
        <c:crosses val="autoZero"/>
        <c:auto val="1"/>
        <c:lblAlgn val="ctr"/>
        <c:lblOffset val="100"/>
        <c:noMultiLvlLbl val="0"/>
      </c:catAx>
      <c:valAx>
        <c:axId val="-212082970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Fraction of polymorphisms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-2120851368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500" b="0">
          <a:latin typeface="Helvetica"/>
          <a:cs typeface="Helvetica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2F717-A925-4F4A-AE1A-FFCB7150147F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ADB8D-02D1-6C43-AABF-3D9E809A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20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DB8D-02D1-6C43-AABF-3D9E809ACC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65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986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65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48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ADB8D-02D1-6C43-AABF-3D9E809ACC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16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DB8D-02D1-6C43-AABF-3D9E809ACC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42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7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02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33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50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1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25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5/17/24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76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60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5/17/24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9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9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33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BB0E0-9829-2046-A785-1809B4E013D3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3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emf"/><Relationship Id="rId18" Type="http://schemas.openxmlformats.org/officeDocument/2006/relationships/image" Target="../media/image23.png"/><Relationship Id="rId26" Type="http://schemas.openxmlformats.org/officeDocument/2006/relationships/image" Target="../media/image28.png"/><Relationship Id="rId3" Type="http://schemas.openxmlformats.org/officeDocument/2006/relationships/image" Target="../media/image15.emf"/><Relationship Id="rId21" Type="http://schemas.openxmlformats.org/officeDocument/2006/relationships/image" Target="../media/image23.emf"/><Relationship Id="rId7" Type="http://schemas.openxmlformats.org/officeDocument/2006/relationships/image" Target="../media/image19.emf"/><Relationship Id="rId12" Type="http://schemas.openxmlformats.org/officeDocument/2006/relationships/image" Target="../media/image15.png"/><Relationship Id="rId17" Type="http://schemas.openxmlformats.org/officeDocument/2006/relationships/image" Target="../media/image22.png"/><Relationship Id="rId25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9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11" Type="http://schemas.openxmlformats.org/officeDocument/2006/relationships/image" Target="../media/image140.png"/><Relationship Id="rId24" Type="http://schemas.openxmlformats.org/officeDocument/2006/relationships/image" Target="../media/image16.png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image" Target="../media/image130.png"/><Relationship Id="rId19" Type="http://schemas.openxmlformats.org/officeDocument/2006/relationships/image" Target="../media/image24.png"/><Relationship Id="rId4" Type="http://schemas.openxmlformats.org/officeDocument/2006/relationships/image" Target="../media/image16.emf"/><Relationship Id="rId9" Type="http://schemas.openxmlformats.org/officeDocument/2006/relationships/image" Target="../media/image120.png"/><Relationship Id="rId14" Type="http://schemas.openxmlformats.org/officeDocument/2006/relationships/image" Target="../media/image21.emf"/><Relationship Id="rId27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1: A biologically motivated python exercise (writing a simulator)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2: Performing simulations at scale and comparing them to data (detecting positive selection)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3: An introduction to machine learning and deep learning (machine learning exercise)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4: Applications of machine learning to evolutionary genetics (detecting positive selection via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2744333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988F-3C91-DD49-BBEC-8941B597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When to use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62702-2BA2-A342-896F-CF3A8CED7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cases where mechanistic models are hard to come by</a:t>
            </a:r>
          </a:p>
          <a:p>
            <a:endParaRPr lang="en-US" dirty="0"/>
          </a:p>
          <a:p>
            <a:r>
              <a:rPr lang="en-US" dirty="0"/>
              <a:t>Supervised learning: good when lots of training data can be obtained</a:t>
            </a:r>
          </a:p>
          <a:p>
            <a:endParaRPr lang="en-US" dirty="0"/>
          </a:p>
          <a:p>
            <a:r>
              <a:rPr lang="en-US" dirty="0"/>
              <a:t>Good for high-dimensional data!</a:t>
            </a: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46B0BD2C-2FA4-424F-838D-8B23792CF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5751" y="1979273"/>
            <a:ext cx="914400" cy="9144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96FD2E6F-F7BC-8849-BC0A-269223CA0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8990" y="1941655"/>
            <a:ext cx="914400" cy="91440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80DE515A-F29E-094F-8B36-EEC83DC41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9593" y="3605518"/>
            <a:ext cx="914400" cy="91440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2E3B976C-ADDB-4D4B-88C4-794CCA4AE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8001" y="3567900"/>
            <a:ext cx="914400" cy="91440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8757E90D-CB9E-E24A-BA0D-3FD279DA4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4855" y="47314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2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090" y="1453531"/>
            <a:ext cx="85527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evolBoosting</a:t>
            </a:r>
            <a:r>
              <a:rPr lang="en-US" sz="2400" dirty="0"/>
              <a:t>: Tajima’s </a:t>
            </a:r>
            <a:r>
              <a:rPr lang="en-US" sz="2400" i="1" dirty="0"/>
              <a:t>D</a:t>
            </a:r>
            <a:r>
              <a:rPr lang="en-US" sz="2400" dirty="0"/>
              <a:t>, Fay and Wu’s </a:t>
            </a:r>
            <a:r>
              <a:rPr lang="en-US" sz="2400" i="1" dirty="0"/>
              <a:t>H</a:t>
            </a:r>
            <a:r>
              <a:rPr lang="en-US" sz="2400" dirty="0"/>
              <a:t>, and their components, and </a:t>
            </a:r>
            <a:r>
              <a:rPr lang="en-US" sz="2400" i="1" dirty="0" err="1"/>
              <a:t>iHH</a:t>
            </a:r>
            <a:endParaRPr lang="en-US" sz="2400" i="1" dirty="0"/>
          </a:p>
          <a:p>
            <a:endParaRPr lang="en-US" sz="2400" i="1" dirty="0"/>
          </a:p>
          <a:p>
            <a:r>
              <a:rPr lang="en-US" sz="2400" dirty="0"/>
              <a:t>S/HIC: </a:t>
            </a:r>
            <a:r>
              <a:rPr lang="en-US" sz="2400" i="1" dirty="0">
                <a:latin typeface="Times New Roman"/>
                <a:cs typeface="Times New Roman"/>
              </a:rPr>
              <a:t>π</a:t>
            </a:r>
            <a:r>
              <a:rPr lang="en-US" sz="2400" dirty="0"/>
              <a:t>, Tajima’s </a:t>
            </a:r>
            <a:r>
              <a:rPr lang="en-US" sz="2400" i="1" dirty="0"/>
              <a:t>D</a:t>
            </a:r>
            <a:r>
              <a:rPr lang="en-US" sz="2400" dirty="0"/>
              <a:t>, Fay and Wu’s </a:t>
            </a:r>
            <a:r>
              <a:rPr lang="en-US" sz="2400" i="1" dirty="0"/>
              <a:t>H</a:t>
            </a:r>
            <a:r>
              <a:rPr lang="en-US" sz="2400" dirty="0"/>
              <a:t>, the number of distinct haplotypes, average haplotype homozygosity, average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, Kim and Nielsen’s </a:t>
            </a:r>
            <a:r>
              <a:rPr lang="en-US" sz="2400" i="1" dirty="0" err="1"/>
              <a:t>ω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Trendsetter: </a:t>
            </a:r>
            <a:r>
              <a:rPr lang="en-US" sz="2400" i="1" dirty="0">
                <a:latin typeface="Times New Roman"/>
                <a:cs typeface="Times New Roman"/>
              </a:rPr>
              <a:t>π</a:t>
            </a:r>
            <a:r>
              <a:rPr lang="en-US" sz="2400" dirty="0"/>
              <a:t>, avg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, # of distinct haplotypes, and the </a:t>
            </a:r>
            <a:r>
              <a:rPr lang="en-US" sz="2400" i="1" dirty="0"/>
              <a:t>H</a:t>
            </a:r>
            <a:r>
              <a:rPr lang="en-US" sz="2400" baseline="-25000" dirty="0"/>
              <a:t>12</a:t>
            </a:r>
            <a:r>
              <a:rPr lang="en-US" sz="2400" dirty="0"/>
              <a:t> family of statistics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Spatially aware methods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090" y="5620395"/>
            <a:ext cx="855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Note: rather than calculating these in </a:t>
            </a:r>
            <a:r>
              <a:rPr lang="en-US" sz="2400" dirty="0" err="1"/>
              <a:t>subwindows</a:t>
            </a:r>
            <a:r>
              <a:rPr lang="en-US" sz="2400" dirty="0"/>
              <a:t>: Trendsetter uses trend-filtered regression.</a:t>
            </a:r>
          </a:p>
        </p:txBody>
      </p:sp>
    </p:spTree>
    <p:extLst>
      <p:ext uri="{BB962C8B-B14F-4D97-AF65-F5344CB8AC3E}">
        <p14:creationId xmlns:p14="http://schemas.microsoft.com/office/powerpoint/2010/main" val="295593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Power on simulated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992055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Note: the top methods on this data set are all machine learning approaches</a:t>
            </a:r>
          </a:p>
          <a:p>
            <a:pPr algn="ctr"/>
            <a:r>
              <a:rPr lang="en-US" sz="2300" dirty="0"/>
              <a:t>(Trendsetter not shown, but does at least as well as S/HIC)</a:t>
            </a:r>
          </a:p>
        </p:txBody>
      </p:sp>
      <p:pic>
        <p:nvPicPr>
          <p:cNvPr id="2" name="Picture 1" descr="journal.pgen.1005928.g00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03"/>
          <a:stretch/>
        </p:blipFill>
        <p:spPr>
          <a:xfrm>
            <a:off x="1781476" y="1143000"/>
            <a:ext cx="5797765" cy="45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41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Traditional machine learning versus weird pop gen machine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37334"/>
            <a:ext cx="91439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Typical machine learning: train and test on real dataset before applying to some other real dataset</a:t>
            </a:r>
          </a:p>
          <a:p>
            <a:pPr marL="455613"/>
            <a:r>
              <a:rPr lang="en-US" sz="2400" dirty="0"/>
              <a:t>--perhaps some confidence that training/test data are distributed somewhat similarly to the application data set</a:t>
            </a:r>
          </a:p>
          <a:p>
            <a:endParaRPr lang="en-US" sz="2400" dirty="0"/>
          </a:p>
          <a:p>
            <a:r>
              <a:rPr lang="en-US" sz="2400" dirty="0"/>
              <a:t>Weird pop gen machine learning: train and test on simulated data before applying to real data</a:t>
            </a:r>
          </a:p>
          <a:p>
            <a:pPr marL="455613"/>
            <a:r>
              <a:rPr lang="en-US" sz="2400" dirty="0"/>
              <a:t>--perhaps you can hope that the training/test data are distributed somewhat similarly to the real data, if you are careful enough in designing your simulations</a:t>
            </a:r>
            <a:r>
              <a:rPr lang="mr-IN" sz="2400" dirty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891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AEFFBA1-BB48-4352-BAE3-7E10AD5BB51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dirty="0"/>
              <a:t>An illustration of the misspecification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5F2A5-6227-6AB6-74CA-9B57307F2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067" y="878784"/>
            <a:ext cx="6249865" cy="5678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3CC811-F798-E469-15E8-7AAB8244D170}"/>
              </a:ext>
            </a:extLst>
          </p:cNvPr>
          <p:cNvSpPr txBox="1"/>
          <p:nvPr/>
        </p:nvSpPr>
        <p:spPr>
          <a:xfrm>
            <a:off x="7237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Smith et al. (2024)</a:t>
            </a:r>
          </a:p>
        </p:txBody>
      </p:sp>
    </p:spTree>
    <p:extLst>
      <p:ext uri="{BB962C8B-B14F-4D97-AF65-F5344CB8AC3E}">
        <p14:creationId xmlns:p14="http://schemas.microsoft.com/office/powerpoint/2010/main" val="616374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AEFFBA1-BB48-4352-BAE3-7E10AD5BB51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Bypassing the misspecification problem with domain adaptation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530D8-577F-0670-C837-7745BCA91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3590"/>
            <a:ext cx="7772400" cy="32108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51F07C-A171-9E96-7DB2-9D467F3416CF}"/>
              </a:ext>
            </a:extLst>
          </p:cNvPr>
          <p:cNvSpPr txBox="1"/>
          <p:nvPr/>
        </p:nvSpPr>
        <p:spPr>
          <a:xfrm>
            <a:off x="6336821" y="6488668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Ganin</a:t>
            </a:r>
            <a:r>
              <a:rPr lang="en-US" dirty="0"/>
              <a:t> and </a:t>
            </a:r>
            <a:r>
              <a:rPr lang="en-US" dirty="0" err="1"/>
              <a:t>Lempitsky</a:t>
            </a:r>
            <a:r>
              <a:rPr lang="en-US" dirty="0"/>
              <a:t> (2014)</a:t>
            </a:r>
          </a:p>
        </p:txBody>
      </p:sp>
    </p:spTree>
    <p:extLst>
      <p:ext uri="{BB962C8B-B14F-4D97-AF65-F5344CB8AC3E}">
        <p14:creationId xmlns:p14="http://schemas.microsoft.com/office/powerpoint/2010/main" val="3204829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Summary (part 1 </a:t>
            </a:r>
            <a:r>
              <a:rPr lang="mr-IN" dirty="0"/>
              <a:t>–</a:t>
            </a:r>
            <a:r>
              <a:rPr lang="en-US" dirty="0"/>
              <a:t> sweeps)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2071359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514350">
              <a:buAutoNum type="arabicParenR"/>
            </a:pPr>
            <a:r>
              <a:rPr lang="en-US" sz="2800" dirty="0"/>
              <a:t>Detecting sweeps is a difficult problem</a:t>
            </a:r>
          </a:p>
          <a:p>
            <a:pPr marL="742950" indent="-514350">
              <a:buAutoNum type="arabicParenR"/>
            </a:pPr>
            <a:endParaRPr lang="en-US" sz="2800" dirty="0"/>
          </a:p>
          <a:p>
            <a:pPr marL="742950" indent="-514350">
              <a:buAutoNum type="arabicParenR"/>
            </a:pPr>
            <a:r>
              <a:rPr lang="en-US" sz="2800" dirty="0"/>
              <a:t>By allowing us to capture more aspects of the input data, machine learning methods can help improve our power.</a:t>
            </a:r>
          </a:p>
          <a:p>
            <a:pPr marL="742950" indent="-514350">
              <a:buAutoNum type="arabicParenR"/>
            </a:pPr>
            <a:endParaRPr lang="en-US" sz="2800" dirty="0"/>
          </a:p>
          <a:p>
            <a:pPr marL="742950" indent="-514350">
              <a:buAutoNum type="arabicParenR"/>
            </a:pPr>
            <a:r>
              <a:rPr lang="en-US" sz="2800" dirty="0"/>
              <a:t>Some methods may suffer in the case of model misspecification: need to simulate lots of test data to find out! (Or use domain adaptation)</a:t>
            </a:r>
          </a:p>
        </p:txBody>
      </p:sp>
    </p:spTree>
    <p:extLst>
      <p:ext uri="{BB962C8B-B14F-4D97-AF65-F5344CB8AC3E}">
        <p14:creationId xmlns:p14="http://schemas.microsoft.com/office/powerpoint/2010/main" val="205637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Part 2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rgbClr val="BFBFBF"/>
                </a:solidFill>
              </a:rPr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Misc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other deep learning stuff!</a:t>
            </a: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334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we care about inferring demographic histories?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3382"/>
            <a:ext cx="8229600" cy="3792782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Because it’s interesting.</a:t>
            </a:r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We need an appropriate null model for detecting selection. </a:t>
            </a:r>
          </a:p>
        </p:txBody>
      </p:sp>
    </p:spTree>
    <p:extLst>
      <p:ext uri="{BB962C8B-B14F-4D97-AF65-F5344CB8AC3E}">
        <p14:creationId xmlns:p14="http://schemas.microsoft.com/office/powerpoint/2010/main" val="2453689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Population size change vs. sweeps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6423300" y="1743015"/>
            <a:ext cx="0" cy="220979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026364" y="3909525"/>
            <a:ext cx="396936" cy="4615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423300" y="3922931"/>
            <a:ext cx="415208" cy="44812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23300" y="3952813"/>
            <a:ext cx="214002" cy="4182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6347100" y="3952813"/>
            <a:ext cx="76200" cy="4182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423300" y="3921436"/>
            <a:ext cx="621936" cy="4496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819637" y="3921436"/>
            <a:ext cx="603663" cy="4496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xplosion 2 55"/>
          <p:cNvSpPr/>
          <p:nvPr/>
        </p:nvSpPr>
        <p:spPr>
          <a:xfrm>
            <a:off x="6256302" y="3595345"/>
            <a:ext cx="381000" cy="304800"/>
          </a:xfrm>
          <a:prstGeom prst="irregularSeal2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 flipH="1" flipV="1">
            <a:off x="3216141" y="1743361"/>
            <a:ext cx="271" cy="2083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2633953" y="3595692"/>
            <a:ext cx="2356433" cy="794030"/>
            <a:chOff x="2796066" y="2995350"/>
            <a:chExt cx="6528147" cy="3788259"/>
          </a:xfrm>
        </p:grpSpPr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2796066" y="4097243"/>
              <a:ext cx="3177726" cy="2598953"/>
              <a:chOff x="1519666" y="1394060"/>
              <a:chExt cx="6153104" cy="5032414"/>
            </a:xfrm>
          </p:grpSpPr>
          <p:cxnSp>
            <p:nvCxnSpPr>
              <p:cNvPr id="102" name="Straight Connector 101"/>
              <p:cNvCxnSpPr>
                <a:cxnSpLocks noChangeAspect="1"/>
              </p:cNvCxnSpPr>
              <p:nvPr/>
            </p:nvCxnSpPr>
            <p:spPr>
              <a:xfrm flipH="1">
                <a:off x="1519666" y="1394060"/>
                <a:ext cx="3095501" cy="4928819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082812" y="2210871"/>
                <a:ext cx="532355" cy="407273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>
                <a:cxnSpLocks noChangeAspect="1"/>
              </p:cNvCxnSpPr>
              <p:nvPr/>
            </p:nvCxnSpPr>
            <p:spPr>
              <a:xfrm>
                <a:off x="4606023" y="1394060"/>
                <a:ext cx="2710202" cy="431726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cxnSpLocks/>
              </p:cNvCxnSpPr>
              <p:nvPr/>
            </p:nvCxnSpPr>
            <p:spPr>
              <a:xfrm flipH="1">
                <a:off x="2589785" y="2725604"/>
                <a:ext cx="1550211" cy="370087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cxnSpLocks noChangeAspect="1"/>
              </p:cNvCxnSpPr>
              <p:nvPr/>
            </p:nvCxnSpPr>
            <p:spPr>
              <a:xfrm>
                <a:off x="7316225" y="5715645"/>
                <a:ext cx="356545" cy="567965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Connector 106"/>
            <p:cNvCxnSpPr>
              <a:cxnSpLocks/>
            </p:cNvCxnSpPr>
            <p:nvPr/>
          </p:nvCxnSpPr>
          <p:spPr>
            <a:xfrm flipH="1">
              <a:off x="4592304" y="4602361"/>
              <a:ext cx="118833" cy="202005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Right Brace 107"/>
            <p:cNvSpPr/>
            <p:nvPr/>
          </p:nvSpPr>
          <p:spPr>
            <a:xfrm>
              <a:off x="6227093" y="5309798"/>
              <a:ext cx="277368" cy="1473811"/>
            </a:xfrm>
            <a:prstGeom prst="rightBrac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560425" y="4966702"/>
              <a:ext cx="2763788" cy="1615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Large </a:t>
              </a:r>
              <a:r>
                <a:rPr lang="en-US" sz="1600" i="1" dirty="0"/>
                <a:t>N</a:t>
              </a:r>
            </a:p>
          </p:txBody>
        </p:sp>
        <p:sp>
          <p:nvSpPr>
            <p:cNvPr id="110" name="Right Brace 109"/>
            <p:cNvSpPr/>
            <p:nvPr/>
          </p:nvSpPr>
          <p:spPr>
            <a:xfrm>
              <a:off x="6227093" y="2995350"/>
              <a:ext cx="277368" cy="2032625"/>
            </a:xfrm>
            <a:prstGeom prst="rightBrac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560425" y="2999205"/>
              <a:ext cx="2763788" cy="1615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Smaller </a:t>
              </a:r>
              <a:r>
                <a:rPr lang="en-US" sz="1600" i="1" dirty="0"/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142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 1: A biologically motivated python exercise (writing 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simulator)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 2: Performing simulations at scale and comparing them to data (detecting positive selection)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 3: An introduction to machine learning and deep learning (machine learning exercise)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4: Applications of machine learning to evolutionary genetics (detecting positive selection via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149639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selection?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0447804"/>
              </p:ext>
            </p:extLst>
          </p:nvPr>
        </p:nvGraphicFramePr>
        <p:xfrm>
          <a:off x="1876877" y="1757424"/>
          <a:ext cx="5373351" cy="3338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5405178"/>
            <a:ext cx="91439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Compared to what?</a:t>
            </a:r>
          </a:p>
        </p:txBody>
      </p:sp>
    </p:spTree>
    <p:extLst>
      <p:ext uri="{BB962C8B-B14F-4D97-AF65-F5344CB8AC3E}">
        <p14:creationId xmlns:p14="http://schemas.microsoft.com/office/powerpoint/2010/main" val="403209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71F60C8-6EF0-054D-AAE5-EBC45B0E0AD8}"/>
              </a:ext>
            </a:extLst>
          </p:cNvPr>
          <p:cNvSpPr txBox="1">
            <a:spLocks/>
          </p:cNvSpPr>
          <p:nvPr/>
        </p:nvSpPr>
        <p:spPr>
          <a:xfrm>
            <a:off x="0" y="6793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 pop gen, ABC predates ML in combining summary statistics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EE4980-2CC1-0087-DEA1-51DE9BFB3444}"/>
              </a:ext>
            </a:extLst>
          </p:cNvPr>
          <p:cNvGrpSpPr>
            <a:grpSpLocks noChangeAspect="1"/>
          </p:cNvGrpSpPr>
          <p:nvPr/>
        </p:nvGrpSpPr>
        <p:grpSpPr>
          <a:xfrm>
            <a:off x="2388979" y="3248895"/>
            <a:ext cx="6755021" cy="1724377"/>
            <a:chOff x="2077425" y="3168134"/>
            <a:chExt cx="9897466" cy="252656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927113-1542-EC77-DB61-0211768C54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7425" y="3576734"/>
              <a:ext cx="9897466" cy="1729043"/>
              <a:chOff x="254122" y="4760617"/>
              <a:chExt cx="12075504" cy="210859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AB5DB05-6068-7C07-F81B-E67724389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122" y="4784271"/>
                <a:ext cx="2514600" cy="2065564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509EF09-06BB-9365-5D0D-31BD6A164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1376" y="4776106"/>
                <a:ext cx="2514600" cy="207372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74E742E-6571-E633-3D91-0B502A49B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8630" y="4760617"/>
                <a:ext cx="2514600" cy="2073729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156F64D-531F-1683-94F8-3E4A9B4D8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15026" y="4779150"/>
                <a:ext cx="2514600" cy="2090057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8FF3938-0D7A-FAEA-EA99-83517D552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38617" y="5730708"/>
                <a:ext cx="359229" cy="17145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D9E0FA-9737-9442-2270-EFDB8186E99D}"/>
                </a:ext>
              </a:extLst>
            </p:cNvPr>
            <p:cNvSpPr txBox="1"/>
            <p:nvPr/>
          </p:nvSpPr>
          <p:spPr>
            <a:xfrm>
              <a:off x="2380826" y="3275866"/>
              <a:ext cx="1665714" cy="439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Simulation 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0203EB-DFD6-BB00-990B-EC4DAADCD54C}"/>
                </a:ext>
              </a:extLst>
            </p:cNvPr>
            <p:cNvSpPr txBox="1"/>
            <p:nvPr/>
          </p:nvSpPr>
          <p:spPr>
            <a:xfrm>
              <a:off x="4857097" y="3222133"/>
              <a:ext cx="1665714" cy="439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Simulation 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4533DA-2210-0BB8-7AF0-7F4D419A171E}"/>
                </a:ext>
              </a:extLst>
            </p:cNvPr>
            <p:cNvSpPr txBox="1"/>
            <p:nvPr/>
          </p:nvSpPr>
          <p:spPr>
            <a:xfrm>
              <a:off x="7268651" y="3207401"/>
              <a:ext cx="1665714" cy="439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Simulation 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6B4AB1-7A78-559D-F9F5-6008170A8F9F}"/>
                </a:ext>
              </a:extLst>
            </p:cNvPr>
            <p:cNvSpPr txBox="1"/>
            <p:nvPr/>
          </p:nvSpPr>
          <p:spPr>
            <a:xfrm>
              <a:off x="10217246" y="3168134"/>
              <a:ext cx="1665714" cy="439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Simulation </a:t>
              </a:r>
              <a:r>
                <a:rPr lang="en-US" sz="135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0E6092C-21AA-E2AC-4E7D-0B3391AC976B}"/>
                    </a:ext>
                  </a:extLst>
                </p:cNvPr>
                <p:cNvSpPr txBox="1"/>
                <p:nvPr/>
              </p:nvSpPr>
              <p:spPr>
                <a:xfrm>
                  <a:off x="2887719" y="5221190"/>
                  <a:ext cx="498117" cy="4735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B95989E-9137-4D1C-B844-4046CCAD3F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7719" y="5221190"/>
                  <a:ext cx="498117" cy="473502"/>
                </a:xfrm>
                <a:prstGeom prst="rect">
                  <a:avLst/>
                </a:prstGeom>
                <a:blipFill>
                  <a:blip r:embed="rId9"/>
                  <a:stretch>
                    <a:fillRect l="-10714" r="-714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9270213-D171-7D91-E037-66B755B5C443}"/>
                    </a:ext>
                  </a:extLst>
                </p:cNvPr>
                <p:cNvSpPr txBox="1"/>
                <p:nvPr/>
              </p:nvSpPr>
              <p:spPr>
                <a:xfrm>
                  <a:off x="4563476" y="5221192"/>
                  <a:ext cx="507231" cy="4735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E2E6CC9-2E0D-466A-A3DC-542965609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3476" y="5221192"/>
                  <a:ext cx="507231" cy="473502"/>
                </a:xfrm>
                <a:prstGeom prst="rect">
                  <a:avLst/>
                </a:prstGeom>
                <a:blipFill>
                  <a:blip r:embed="rId10"/>
                  <a:stretch>
                    <a:fillRect l="-7143" r="-714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FDB61E5-EA64-F2D2-5039-FA28E88512DF}"/>
                    </a:ext>
                  </a:extLst>
                </p:cNvPr>
                <p:cNvSpPr txBox="1"/>
                <p:nvPr/>
              </p:nvSpPr>
              <p:spPr>
                <a:xfrm>
                  <a:off x="7322132" y="5213364"/>
                  <a:ext cx="507231" cy="4735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4081D1C-7A7C-4DE8-A595-C8104C18E8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2132" y="5213364"/>
                  <a:ext cx="507231" cy="473502"/>
                </a:xfrm>
                <a:prstGeom prst="rect">
                  <a:avLst/>
                </a:prstGeom>
                <a:blipFill>
                  <a:blip r:embed="rId11"/>
                  <a:stretch>
                    <a:fillRect l="-6897" r="-6897"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23D6409-D43F-6E79-E8A2-602346883750}"/>
                    </a:ext>
                  </a:extLst>
                </p:cNvPr>
                <p:cNvSpPr txBox="1"/>
                <p:nvPr/>
              </p:nvSpPr>
              <p:spPr>
                <a:xfrm>
                  <a:off x="9925096" y="5221191"/>
                  <a:ext cx="533254" cy="4735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7B3D0F7-E7BA-4C6E-B2EC-F17F84C026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096" y="5221191"/>
                  <a:ext cx="533254" cy="473502"/>
                </a:xfrm>
                <a:prstGeom prst="rect">
                  <a:avLst/>
                </a:prstGeom>
                <a:blipFill>
                  <a:blip r:embed="rId12"/>
                  <a:stretch>
                    <a:fillRect l="-10345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3BC22D3-11E9-64F7-7C11-C10187DB4E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2459" y="5087967"/>
            <a:ext cx="420098" cy="3632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AE1E8D8-6E1C-1254-AA55-4587F07DDD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2026" y="5077618"/>
            <a:ext cx="420098" cy="36321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F8B7F0D-9DF3-7C36-655F-4BDD10A362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3392" y="5038234"/>
            <a:ext cx="420098" cy="4025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24323FF-F635-F7D0-CECD-0240BB373E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87242" y="5068274"/>
            <a:ext cx="420098" cy="40259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C17D5CB-E8E6-47A3-AAA9-12D65FC744F8}"/>
              </a:ext>
            </a:extLst>
          </p:cNvPr>
          <p:cNvGrpSpPr/>
          <p:nvPr/>
        </p:nvGrpSpPr>
        <p:grpSpPr>
          <a:xfrm>
            <a:off x="119353" y="974036"/>
            <a:ext cx="1920240" cy="1756409"/>
            <a:chOff x="797265" y="563586"/>
            <a:chExt cx="2560320" cy="234187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02515F3-8C94-125E-1E88-B3D479D9D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7265" y="563586"/>
              <a:ext cx="2560320" cy="23418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54A42C2-27B5-A3D3-1636-6108CBFCC953}"/>
                    </a:ext>
                  </a:extLst>
                </p:cNvPr>
                <p:cNvSpPr txBox="1"/>
                <p:nvPr/>
              </p:nvSpPr>
              <p:spPr>
                <a:xfrm>
                  <a:off x="1250304" y="2467883"/>
                  <a:ext cx="302647" cy="430887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038C783-4F53-4250-939C-F72DF572C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0304" y="2467883"/>
                  <a:ext cx="302647" cy="430887"/>
                </a:xfrm>
                <a:prstGeom prst="rect">
                  <a:avLst/>
                </a:prstGeom>
                <a:blipFill>
                  <a:blip r:embed="rId16"/>
                  <a:stretch>
                    <a:fillRect l="-15789" r="-105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9BF86F1-5BCD-A7A0-8439-D5D5715D3287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3164475" y="2626857"/>
            <a:ext cx="3117928" cy="695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777ACE-BD60-1F20-03C1-BDEBDBA6F8FF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4854530" y="2626858"/>
            <a:ext cx="1427872" cy="658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EECB3CE-E6CD-B004-AD83-85B5F9DBAF58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322508" y="2626857"/>
            <a:ext cx="177908" cy="648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D6DD55-CF01-B54A-36D8-1BDC502F6DD3}"/>
              </a:ext>
            </a:extLst>
          </p:cNvPr>
          <p:cNvCxnSpPr>
            <a:cxnSpLocks/>
          </p:cNvCxnSpPr>
          <p:nvPr/>
        </p:nvCxnSpPr>
        <p:spPr>
          <a:xfrm>
            <a:off x="6322507" y="2626857"/>
            <a:ext cx="1885769" cy="606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DE66CE3-2826-FA9B-3AC6-367AD6F99999}"/>
                  </a:ext>
                </a:extLst>
              </p:cNvPr>
              <p:cNvSpPr txBox="1"/>
              <p:nvPr/>
            </p:nvSpPr>
            <p:spPr>
              <a:xfrm>
                <a:off x="3421243" y="2810597"/>
                <a:ext cx="92660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𝑎𝑛𝑐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𝑐𝑢𝑟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DE66CE3-2826-FA9B-3AC6-367AD6F99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243" y="2810597"/>
                <a:ext cx="926600" cy="207749"/>
              </a:xfrm>
              <a:prstGeom prst="rect">
                <a:avLst/>
              </a:prstGeom>
              <a:blipFill>
                <a:blip r:embed="rId17"/>
                <a:stretch>
                  <a:fillRect l="-4054" r="-135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80D99B-800C-DCC9-2CB6-2E6E22491F9D}"/>
                  </a:ext>
                </a:extLst>
              </p:cNvPr>
              <p:cNvSpPr txBox="1"/>
              <p:nvPr/>
            </p:nvSpPr>
            <p:spPr>
              <a:xfrm>
                <a:off x="4811649" y="2895855"/>
                <a:ext cx="92660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𝑎𝑛𝑐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𝑐𝑢𝑟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80D99B-800C-DCC9-2CB6-2E6E22491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649" y="2895855"/>
                <a:ext cx="926600" cy="207749"/>
              </a:xfrm>
              <a:prstGeom prst="rect">
                <a:avLst/>
              </a:prstGeom>
              <a:blipFill>
                <a:blip r:embed="rId18"/>
                <a:stretch>
                  <a:fillRect l="-4054" r="-135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0D42CC7-5B32-C47F-6F32-3C1692874083}"/>
                  </a:ext>
                </a:extLst>
              </p:cNvPr>
              <p:cNvSpPr txBox="1"/>
              <p:nvPr/>
            </p:nvSpPr>
            <p:spPr>
              <a:xfrm>
                <a:off x="7435384" y="2797384"/>
                <a:ext cx="94699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𝑎𝑛𝑐𝑛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𝑐𝑢𝑟𝑛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0D42CC7-5B32-C47F-6F32-3C1692874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384" y="2797384"/>
                <a:ext cx="946991" cy="207749"/>
              </a:xfrm>
              <a:prstGeom prst="rect">
                <a:avLst/>
              </a:prstGeom>
              <a:blipFill>
                <a:blip r:embed="rId19"/>
                <a:stretch>
                  <a:fillRect l="-400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FA19172-A28F-E644-CA53-546B579851A8}"/>
                  </a:ext>
                </a:extLst>
              </p:cNvPr>
              <p:cNvSpPr txBox="1"/>
              <p:nvPr/>
            </p:nvSpPr>
            <p:spPr>
              <a:xfrm>
                <a:off x="6022198" y="2886519"/>
                <a:ext cx="92660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𝑎𝑛𝑐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𝑐𝑢𝑟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FA19172-A28F-E644-CA53-546B57985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198" y="2886519"/>
                <a:ext cx="926600" cy="207749"/>
              </a:xfrm>
              <a:prstGeom prst="rect">
                <a:avLst/>
              </a:prstGeom>
              <a:blipFill>
                <a:blip r:embed="rId20"/>
                <a:stretch>
                  <a:fillRect l="-4054" r="-135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CB21A55B-678D-E412-A632-CC216F06A25F}"/>
              </a:ext>
            </a:extLst>
          </p:cNvPr>
          <p:cNvGrpSpPr>
            <a:grpSpLocks noChangeAspect="1"/>
          </p:cNvGrpSpPr>
          <p:nvPr/>
        </p:nvGrpSpPr>
        <p:grpSpPr>
          <a:xfrm>
            <a:off x="4817183" y="5649878"/>
            <a:ext cx="3218189" cy="946068"/>
            <a:chOff x="176607" y="4578944"/>
            <a:chExt cx="7131294" cy="209642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B7947F2-4221-AA33-7068-01972439E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76607" y="4578944"/>
              <a:ext cx="2634125" cy="20964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0A2E82B-F3DE-B80D-1F7E-26F5C986D7A6}"/>
                    </a:ext>
                  </a:extLst>
                </p:cNvPr>
                <p:cNvSpPr txBox="1"/>
                <p:nvPr/>
              </p:nvSpPr>
              <p:spPr>
                <a:xfrm>
                  <a:off x="2846841" y="4821413"/>
                  <a:ext cx="4461060" cy="11594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Posterior distribution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𝑎𝑛𝑐</m:t>
                          </m:r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8BE705A-2F17-40F2-889E-4BBDB0763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6841" y="4821413"/>
                  <a:ext cx="4461060" cy="1159422"/>
                </a:xfrm>
                <a:prstGeom prst="rect">
                  <a:avLst/>
                </a:prstGeom>
                <a:blipFill>
                  <a:blip r:embed="rId24"/>
                  <a:stretch>
                    <a:fillRect l="-629" t="-2381" r="-3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8A6B748-A134-4074-6F35-B9E541365AEA}"/>
              </a:ext>
            </a:extLst>
          </p:cNvPr>
          <p:cNvSpPr txBox="1"/>
          <p:nvPr/>
        </p:nvSpPr>
        <p:spPr>
          <a:xfrm>
            <a:off x="6275907" y="6445904"/>
            <a:ext cx="28680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Helvetica" panose="020B0604020202020204" pitchFamily="34" charset="0"/>
                <a:cs typeface="Helvetica" panose="020B0604020202020204" pitchFamily="34" charset="0"/>
              </a:rPr>
              <a:t>Adapted from </a:t>
            </a:r>
            <a:r>
              <a:rPr lang="en-US" sz="1350" dirty="0" err="1">
                <a:latin typeface="Helvetica" panose="020B0604020202020204" pitchFamily="34" charset="0"/>
                <a:cs typeface="Helvetica" panose="020B0604020202020204" pitchFamily="34" charset="0"/>
              </a:rPr>
              <a:t>Sunnaker</a:t>
            </a:r>
            <a:r>
              <a:rPr lang="en-US" sz="13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350" i="1" dirty="0">
                <a:latin typeface="Helvetica" panose="020B0604020202020204" pitchFamily="34" charset="0"/>
                <a:cs typeface="Helvetica" panose="020B0604020202020204" pitchFamily="34" charset="0"/>
              </a:rPr>
              <a:t>et al</a:t>
            </a:r>
            <a:r>
              <a:rPr lang="en-US" sz="1350" dirty="0">
                <a:latin typeface="Helvetica" panose="020B0604020202020204" pitchFamily="34" charset="0"/>
                <a:cs typeface="Helvetica" panose="020B0604020202020204" pitchFamily="34" charset="0"/>
              </a:rPr>
              <a:t>. 2013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0C6B69-CC8E-54A7-734D-C7429C1A9C5A}"/>
              </a:ext>
            </a:extLst>
          </p:cNvPr>
          <p:cNvSpPr txBox="1"/>
          <p:nvPr/>
        </p:nvSpPr>
        <p:spPr>
          <a:xfrm>
            <a:off x="1244026" y="5677709"/>
            <a:ext cx="3395957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Estimate posterior probability distribution of model </a:t>
            </a:r>
            <a:r>
              <a:rPr lang="en-US" dirty="0" err="1"/>
              <a:t>params</a:t>
            </a:r>
            <a:r>
              <a:rPr lang="en-US" dirty="0"/>
              <a:t> from these “accepted simulations”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24E7E6D-1480-E400-84F7-0B981F467562}"/>
              </a:ext>
            </a:extLst>
          </p:cNvPr>
          <p:cNvCxnSpPr/>
          <p:nvPr/>
        </p:nvCxnSpPr>
        <p:spPr>
          <a:xfrm flipH="1">
            <a:off x="6150714" y="6122912"/>
            <a:ext cx="6205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AC5B2DC-9E28-4992-F453-15937A2C887B}"/>
              </a:ext>
            </a:extLst>
          </p:cNvPr>
          <p:cNvSpPr txBox="1"/>
          <p:nvPr/>
        </p:nvSpPr>
        <p:spPr>
          <a:xfrm>
            <a:off x="60272" y="3593155"/>
            <a:ext cx="2229306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Which simulations “look like” our real data?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E944965-90B5-C1FA-6F38-6F6B18BCD9C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00025" y="1126436"/>
            <a:ext cx="1829372" cy="143142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5E44189-2F57-B2D9-4F5E-A4DB0155C8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85187" y="1126436"/>
            <a:ext cx="1829372" cy="14314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988144-F734-0430-9DDE-0B9E8C43BD15}"/>
                  </a:ext>
                </a:extLst>
              </p:cNvPr>
              <p:cNvSpPr txBox="1"/>
              <p:nvPr/>
            </p:nvSpPr>
            <p:spPr>
              <a:xfrm>
                <a:off x="4597630" y="1137894"/>
                <a:ext cx="130009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Prior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𝑎𝑛𝑐</m:t>
                        </m:r>
                      </m:sub>
                    </m:sSub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988144-F734-0430-9DDE-0B9E8C43B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630" y="1137894"/>
                <a:ext cx="1300099" cy="323165"/>
              </a:xfrm>
              <a:prstGeom prst="rect">
                <a:avLst/>
              </a:prstGeom>
              <a:blipFill>
                <a:blip r:embed="rId26"/>
                <a:stretch>
                  <a:fillRect l="-962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7C8C2DD-7F78-9299-F9AD-D2926AFFBCFC}"/>
                  </a:ext>
                </a:extLst>
              </p:cNvPr>
              <p:cNvSpPr txBox="1"/>
              <p:nvPr/>
            </p:nvSpPr>
            <p:spPr>
              <a:xfrm>
                <a:off x="6443137" y="1137894"/>
                <a:ext cx="128567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Prior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𝑐𝑢𝑟</m:t>
                        </m:r>
                      </m:sub>
                    </m:sSub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7C8C2DD-7F78-9299-F9AD-D2926AFFB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37" y="1137894"/>
                <a:ext cx="1285673" cy="323165"/>
              </a:xfrm>
              <a:prstGeom prst="rect">
                <a:avLst/>
              </a:prstGeom>
              <a:blipFill>
                <a:blip r:embed="rId27"/>
                <a:stretch>
                  <a:fillRect l="-1961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FF7EB146-43EC-C839-6767-52BE755DEE96}"/>
              </a:ext>
            </a:extLst>
          </p:cNvPr>
          <p:cNvSpPr txBox="1"/>
          <p:nvPr/>
        </p:nvSpPr>
        <p:spPr>
          <a:xfrm>
            <a:off x="134051" y="2732006"/>
            <a:ext cx="2229306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Summary statistic from real data set.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3783B95-4BC7-6FAB-0E35-AF808F3C2DBB}"/>
              </a:ext>
            </a:extLst>
          </p:cNvPr>
          <p:cNvCxnSpPr>
            <a:cxnSpLocks/>
          </p:cNvCxnSpPr>
          <p:nvPr/>
        </p:nvCxnSpPr>
        <p:spPr>
          <a:xfrm flipH="1">
            <a:off x="5509877" y="4821319"/>
            <a:ext cx="3002955" cy="736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D1ED07-7A43-FA20-7E9F-87EDFA521C8C}"/>
              </a:ext>
            </a:extLst>
          </p:cNvPr>
          <p:cNvCxnSpPr>
            <a:cxnSpLocks/>
          </p:cNvCxnSpPr>
          <p:nvPr/>
        </p:nvCxnSpPr>
        <p:spPr>
          <a:xfrm flipH="1">
            <a:off x="5489158" y="4848718"/>
            <a:ext cx="943686" cy="675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8C17F81-9C19-7248-50A1-B97BA8E1AFEB}"/>
              </a:ext>
            </a:extLst>
          </p:cNvPr>
          <p:cNvCxnSpPr>
            <a:cxnSpLocks/>
          </p:cNvCxnSpPr>
          <p:nvPr/>
        </p:nvCxnSpPr>
        <p:spPr>
          <a:xfrm>
            <a:off x="4746595" y="4801809"/>
            <a:ext cx="733890" cy="755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A31A6CC-1B86-D22A-1E4A-C35A9400B97D}"/>
              </a:ext>
            </a:extLst>
          </p:cNvPr>
          <p:cNvCxnSpPr>
            <a:cxnSpLocks/>
          </p:cNvCxnSpPr>
          <p:nvPr/>
        </p:nvCxnSpPr>
        <p:spPr>
          <a:xfrm>
            <a:off x="3432320" y="4780207"/>
            <a:ext cx="1980275" cy="77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967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536918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2800" dirty="0"/>
              <a:t>Benefits of ABC: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flexibility: if you can simulate it and summarize it, then you can do inference (in principle)!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produces posterior density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4000" dirty="0"/>
              <a:t>Strengths and limitations of ABC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50511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2800" dirty="0"/>
              <a:t>Weaknesses: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you typically need a LOT of simulations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for every prediction we have to examine the entire training set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74703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/>
              <a:t>What about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754307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abcrf’s</a:t>
            </a:r>
            <a:r>
              <a:rPr lang="en-US" dirty="0"/>
              <a:t> approach to demographic model selection</a:t>
            </a:r>
          </a:p>
        </p:txBody>
      </p:sp>
      <p:pic>
        <p:nvPicPr>
          <p:cNvPr id="4" name="Picture 3" descr="random_forest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155" y="1500321"/>
            <a:ext cx="7769412" cy="5015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91271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acbrf</a:t>
            </a:r>
            <a:r>
              <a:rPr lang="en-US" sz="2800" dirty="0"/>
              <a:t> is just a Random Forest</a:t>
            </a:r>
          </a:p>
        </p:txBody>
      </p:sp>
    </p:spTree>
    <p:extLst>
      <p:ext uri="{BB962C8B-B14F-4D97-AF65-F5344CB8AC3E}">
        <p14:creationId xmlns:p14="http://schemas.microsoft.com/office/powerpoint/2010/main" val="3222853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4000" dirty="0" err="1"/>
              <a:t>abcrf</a:t>
            </a:r>
            <a:r>
              <a:rPr lang="en-US" sz="4000" dirty="0"/>
              <a:t> beats ABC, and does it with fewer simulations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41270" y="6369836"/>
            <a:ext cx="18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Pudlo</a:t>
            </a:r>
            <a:r>
              <a:rPr lang="en-US" dirty="0"/>
              <a:t> et al. (2016)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524869"/>
              </p:ext>
            </p:extLst>
          </p:nvPr>
        </p:nvGraphicFramePr>
        <p:xfrm>
          <a:off x="426960" y="2025805"/>
          <a:ext cx="8342896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5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5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5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57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259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Error</a:t>
                      </a:r>
                      <a:r>
                        <a:rPr lang="en-US" sz="2400" baseline="0" dirty="0"/>
                        <a:t> with 10,000 training examples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Error</a:t>
                      </a:r>
                      <a:r>
                        <a:rPr lang="en-US" sz="2400" baseline="0" dirty="0"/>
                        <a:t> with 20,000 training examples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Error</a:t>
                      </a:r>
                      <a:r>
                        <a:rPr lang="en-US" sz="2400" baseline="0" dirty="0"/>
                        <a:t> with 50,000 training examples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34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57.46%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53.76%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51.03%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34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abcrf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37.63%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953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Random Forest </a:t>
            </a:r>
            <a:r>
              <a:rPr lang="en-US" dirty="0" err="1"/>
              <a:t>Regressor</a:t>
            </a:r>
            <a:endParaRPr lang="en-US" dirty="0"/>
          </a:p>
        </p:txBody>
      </p:sp>
      <p:cxnSp>
        <p:nvCxnSpPr>
          <p:cNvPr id="4" name="Straight Connector 3"/>
          <p:cNvCxnSpPr>
            <a:stCxn id="9" idx="2"/>
          </p:cNvCxnSpPr>
          <p:nvPr/>
        </p:nvCxnSpPr>
        <p:spPr>
          <a:xfrm>
            <a:off x="3009900" y="22860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1752600"/>
            <a:ext cx="1447800" cy="533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1</a:t>
            </a:r>
          </a:p>
        </p:txBody>
      </p:sp>
      <p:cxnSp>
        <p:nvCxnSpPr>
          <p:cNvPr id="20" name="Straight Connector 19"/>
          <p:cNvCxnSpPr>
            <a:stCxn id="9" idx="2"/>
          </p:cNvCxnSpPr>
          <p:nvPr/>
        </p:nvCxnSpPr>
        <p:spPr>
          <a:xfrm flipH="1">
            <a:off x="2286000" y="22860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219200" y="3124200"/>
            <a:ext cx="1447800" cy="533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52800" y="3124200"/>
            <a:ext cx="1447800" cy="533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3</a:t>
            </a:r>
          </a:p>
        </p:txBody>
      </p:sp>
      <p:cxnSp>
        <p:nvCxnSpPr>
          <p:cNvPr id="27" name="Straight Connector 26"/>
          <p:cNvCxnSpPr>
            <a:stCxn id="24" idx="2"/>
          </p:cNvCxnSpPr>
          <p:nvPr/>
        </p:nvCxnSpPr>
        <p:spPr>
          <a:xfrm>
            <a:off x="1943100" y="36576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4" idx="2"/>
          </p:cNvCxnSpPr>
          <p:nvPr/>
        </p:nvCxnSpPr>
        <p:spPr>
          <a:xfrm flipH="1">
            <a:off x="1219200" y="36576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5" idx="2"/>
          </p:cNvCxnSpPr>
          <p:nvPr/>
        </p:nvCxnSpPr>
        <p:spPr>
          <a:xfrm>
            <a:off x="4076700" y="36576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" idx="2"/>
          </p:cNvCxnSpPr>
          <p:nvPr/>
        </p:nvCxnSpPr>
        <p:spPr>
          <a:xfrm flipH="1">
            <a:off x="3429000" y="3657600"/>
            <a:ext cx="6477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87643" y="4495800"/>
            <a:ext cx="1298589" cy="5079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16, 17, 20, 27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38400" y="4495800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265146" y="4495799"/>
            <a:ext cx="992654" cy="5079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50, 55, 57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067708" y="4495800"/>
            <a:ext cx="876300" cy="5079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31, 40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352800" y="2438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&gt;0.67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981200" y="2438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≤0.67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99512" y="38100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&gt;0.87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7912" y="38100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≤0.87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95800" y="38216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&gt;0.55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24200" y="38216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≤0.55</a:t>
            </a:r>
          </a:p>
        </p:txBody>
      </p: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5912203" y="1295400"/>
            <a:ext cx="2469797" cy="1757174"/>
            <a:chOff x="4325185" y="1447800"/>
            <a:chExt cx="4498325" cy="3200400"/>
          </a:xfrm>
        </p:grpSpPr>
        <p:cxnSp>
          <p:nvCxnSpPr>
            <p:cNvPr id="49" name="Straight Connector 48"/>
            <p:cNvCxnSpPr>
              <a:stCxn id="50" idx="2"/>
            </p:cNvCxnSpPr>
            <p:nvPr/>
          </p:nvCxnSpPr>
          <p:spPr>
            <a:xfrm>
              <a:off x="6515100" y="19812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5791200" y="14478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2</a:t>
              </a:r>
            </a:p>
          </p:txBody>
        </p:sp>
        <p:cxnSp>
          <p:nvCxnSpPr>
            <p:cNvPr id="51" name="Straight Connector 50"/>
            <p:cNvCxnSpPr>
              <a:stCxn id="50" idx="2"/>
            </p:cNvCxnSpPr>
            <p:nvPr/>
          </p:nvCxnSpPr>
          <p:spPr>
            <a:xfrm flipH="1">
              <a:off x="5791200" y="19812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4724400" y="28194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5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858000" y="28194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7</a:t>
              </a:r>
            </a:p>
          </p:txBody>
        </p:sp>
        <p:cxnSp>
          <p:nvCxnSpPr>
            <p:cNvPr id="54" name="Straight Connector 53"/>
            <p:cNvCxnSpPr>
              <a:stCxn id="52" idx="2"/>
            </p:cNvCxnSpPr>
            <p:nvPr/>
          </p:nvCxnSpPr>
          <p:spPr>
            <a:xfrm>
              <a:off x="54483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2" idx="2"/>
            </p:cNvCxnSpPr>
            <p:nvPr/>
          </p:nvCxnSpPr>
          <p:spPr>
            <a:xfrm flipH="1">
              <a:off x="47244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53" idx="2"/>
            </p:cNvCxnSpPr>
            <p:nvPr/>
          </p:nvCxnSpPr>
          <p:spPr>
            <a:xfrm>
              <a:off x="75819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2"/>
            </p:cNvCxnSpPr>
            <p:nvPr/>
          </p:nvCxnSpPr>
          <p:spPr>
            <a:xfrm flipH="1">
              <a:off x="6934200" y="3352800"/>
              <a:ext cx="6477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4357699" y="4191000"/>
              <a:ext cx="808849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16, 17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91200" y="4191000"/>
              <a:ext cx="78223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40, 50, 55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939099" y="4191000"/>
              <a:ext cx="74631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3, 20, 27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671074" y="4191000"/>
              <a:ext cx="607528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31, 57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857999" y="2133601"/>
              <a:ext cx="855225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&gt;0.78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53871" y="2133601"/>
              <a:ext cx="894530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≤0.78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46004" y="3505200"/>
              <a:ext cx="856936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&gt;0.4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25185" y="3505200"/>
              <a:ext cx="979464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≤0.4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922724" y="3516868"/>
              <a:ext cx="900786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&gt;0.9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464156" y="3516868"/>
              <a:ext cx="848971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≤0.9</a:t>
              </a:r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>
            <a:off x="5911099" y="3957826"/>
            <a:ext cx="2470901" cy="1757174"/>
            <a:chOff x="4323174" y="1447800"/>
            <a:chExt cx="4500336" cy="3200400"/>
          </a:xfrm>
        </p:grpSpPr>
        <p:cxnSp>
          <p:nvCxnSpPr>
            <p:cNvPr id="70" name="Straight Connector 69"/>
            <p:cNvCxnSpPr>
              <a:stCxn id="71" idx="2"/>
            </p:cNvCxnSpPr>
            <p:nvPr/>
          </p:nvCxnSpPr>
          <p:spPr>
            <a:xfrm>
              <a:off x="6515100" y="19812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791200" y="14478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2</a:t>
              </a:r>
            </a:p>
          </p:txBody>
        </p:sp>
        <p:cxnSp>
          <p:nvCxnSpPr>
            <p:cNvPr id="72" name="Straight Connector 71"/>
            <p:cNvCxnSpPr>
              <a:stCxn id="71" idx="2"/>
            </p:cNvCxnSpPr>
            <p:nvPr/>
          </p:nvCxnSpPr>
          <p:spPr>
            <a:xfrm flipH="1">
              <a:off x="5791200" y="19812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4724400" y="28194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5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858000" y="28194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7</a:t>
              </a:r>
            </a:p>
          </p:txBody>
        </p:sp>
        <p:cxnSp>
          <p:nvCxnSpPr>
            <p:cNvPr id="75" name="Straight Connector 74"/>
            <p:cNvCxnSpPr>
              <a:stCxn id="73" idx="2"/>
            </p:cNvCxnSpPr>
            <p:nvPr/>
          </p:nvCxnSpPr>
          <p:spPr>
            <a:xfrm>
              <a:off x="54483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3" idx="2"/>
            </p:cNvCxnSpPr>
            <p:nvPr/>
          </p:nvCxnSpPr>
          <p:spPr>
            <a:xfrm flipH="1">
              <a:off x="47244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4" idx="2"/>
            </p:cNvCxnSpPr>
            <p:nvPr/>
          </p:nvCxnSpPr>
          <p:spPr>
            <a:xfrm>
              <a:off x="75819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4" idx="2"/>
            </p:cNvCxnSpPr>
            <p:nvPr/>
          </p:nvCxnSpPr>
          <p:spPr>
            <a:xfrm flipH="1">
              <a:off x="6934200" y="3352800"/>
              <a:ext cx="6477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4323174" y="4191000"/>
              <a:ext cx="85807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55, 57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929303" y="4191000"/>
              <a:ext cx="506023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50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922724" y="4191000"/>
              <a:ext cx="900786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20, 27, 31, 40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636550" y="4191000"/>
              <a:ext cx="876298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3, 16, 17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857999" y="2133601"/>
              <a:ext cx="855225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&gt;0.1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353871" y="2133601"/>
              <a:ext cx="894530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746004" y="3505200"/>
              <a:ext cx="856936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&gt;0.39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325185" y="3505200"/>
              <a:ext cx="979464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≤0.39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922724" y="3516868"/>
              <a:ext cx="900786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&gt;0.85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464156" y="3516868"/>
              <a:ext cx="848971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≤0.85</a:t>
              </a: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5334000" y="2286000"/>
            <a:ext cx="60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92" name="TextBox 91"/>
          <p:cNvSpPr txBox="1"/>
          <p:nvPr/>
        </p:nvSpPr>
        <p:spPr>
          <a:xfrm rot="5400000">
            <a:off x="6946612" y="3212812"/>
            <a:ext cx="60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52400" y="990600"/>
            <a:ext cx="8839200" cy="487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 rot="19452148">
            <a:off x="3258856" y="940692"/>
            <a:ext cx="1371600" cy="4775253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3521582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0" y="18958"/>
            <a:ext cx="9144000" cy="153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dirty="0"/>
              <a:t>Parameter inference with </a:t>
            </a:r>
            <a:r>
              <a:rPr lang="en-US" dirty="0" err="1"/>
              <a:t>abcrf</a:t>
            </a:r>
            <a:endParaRPr lang="en-US" dirty="0"/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2800" dirty="0"/>
              <a:t>results on toy example, compared to various flavors of ABC: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46490" y="6369836"/>
            <a:ext cx="198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Raynal</a:t>
            </a:r>
            <a:r>
              <a:rPr lang="en-US" dirty="0"/>
              <a:t> et al. (2017)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19" y="2578271"/>
            <a:ext cx="7708890" cy="1394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6803" y="3136521"/>
            <a:ext cx="3008611" cy="1077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Mean error for </a:t>
            </a:r>
            <a:r>
              <a:rPr lang="en-US" sz="2200" dirty="0" err="1"/>
              <a:t>param</a:t>
            </a:r>
            <a:r>
              <a:rPr lang="en-US" sz="2200" dirty="0"/>
              <a:t> 1:</a:t>
            </a:r>
          </a:p>
          <a:p>
            <a:r>
              <a:rPr lang="en-US" sz="2200" dirty="0"/>
              <a:t>Mean error for </a:t>
            </a:r>
            <a:r>
              <a:rPr lang="en-US" sz="2200" dirty="0" err="1"/>
              <a:t>param</a:t>
            </a:r>
            <a:r>
              <a:rPr lang="en-US" sz="2200" dirty="0"/>
              <a:t> 2: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7336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Convolutional Neural Network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43074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made by </a:t>
            </a:r>
            <a:r>
              <a:rPr lang="en-US" dirty="0" err="1"/>
              <a:t>Ujjwal</a:t>
            </a:r>
            <a:r>
              <a:rPr lang="en-US" dirty="0"/>
              <a:t> </a:t>
            </a:r>
            <a:r>
              <a:rPr lang="en-US" dirty="0" err="1"/>
              <a:t>Karn</a:t>
            </a:r>
            <a:r>
              <a:rPr lang="en-US" dirty="0"/>
              <a:t> using Adam Harley’s awesome interactive tool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3629"/>
            <a:ext cx="9144000" cy="5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94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What if this is our input?</a:t>
            </a:r>
          </a:p>
        </p:txBody>
      </p:sp>
      <p:pic>
        <p:nvPicPr>
          <p:cNvPr id="8" name="Picture 7" descr="Figure_1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20875" y="1952965"/>
            <a:ext cx="5148165" cy="27073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47695" y="2801187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71749" y="4580913"/>
            <a:ext cx="397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/>
                <a:cs typeface="Helvetica"/>
              </a:rPr>
              <a:t>Genomic positions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722251" y="2990695"/>
            <a:ext cx="204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/>
                <a:cs typeface="Helvetica"/>
              </a:rPr>
              <a:t>Samples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488" y="5576238"/>
            <a:ext cx="912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can we infer about a population sample’s evolutionary history using a CNN?</a:t>
            </a:r>
          </a:p>
        </p:txBody>
      </p:sp>
    </p:spTree>
    <p:extLst>
      <p:ext uri="{BB962C8B-B14F-4D97-AF65-F5344CB8AC3E}">
        <p14:creationId xmlns:p14="http://schemas.microsoft.com/office/powerpoint/2010/main" val="1317797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1FBEBF9-9FE7-0B4F-A0AD-3C7072B47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71" y="956100"/>
            <a:ext cx="4589749" cy="22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89E98C5-3816-9947-A1F0-55895CE60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9"/>
          <a:stretch/>
        </p:blipFill>
        <p:spPr bwMode="auto">
          <a:xfrm>
            <a:off x="2069736" y="3429000"/>
            <a:ext cx="4703582" cy="334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560E3-4950-AD4F-B26A-6898F541530C}"/>
              </a:ext>
            </a:extLst>
          </p:cNvPr>
          <p:cNvSpPr txBox="1"/>
          <p:nvPr/>
        </p:nvSpPr>
        <p:spPr>
          <a:xfrm>
            <a:off x="7157815" y="6488668"/>
            <a:ext cx="1986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Sanchez et al.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4A9D9-6CBE-17A6-077A-2E946A38237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/>
              <a:t>Inferring demographic parameters</a:t>
            </a:r>
          </a:p>
        </p:txBody>
      </p:sp>
    </p:spTree>
    <p:extLst>
      <p:ext uri="{BB962C8B-B14F-4D97-AF65-F5344CB8AC3E}">
        <p14:creationId xmlns:p14="http://schemas.microsoft.com/office/powerpoint/2010/main" val="85431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0" y="2057400"/>
            <a:ext cx="9144000" cy="1470025"/>
          </a:xfrm>
        </p:spPr>
        <p:txBody>
          <a:bodyPr>
            <a:noAutofit/>
          </a:bodyPr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 Learning Application in Evolutionary Genetics</a:t>
            </a:r>
            <a:endParaRPr lang="en-US" sz="3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Helvetica"/>
                <a:cs typeface="Helvetica"/>
              </a:rPr>
              <a:t>Dan Schrider</a:t>
            </a:r>
          </a:p>
        </p:txBody>
      </p:sp>
    </p:spTree>
    <p:extLst>
      <p:ext uri="{BB962C8B-B14F-4D97-AF65-F5344CB8AC3E}">
        <p14:creationId xmlns:p14="http://schemas.microsoft.com/office/powerpoint/2010/main" val="375148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pic>
        <p:nvPicPr>
          <p:cNvPr id="7" name="Google Shape;80;p17">
            <a:extLst>
              <a:ext uri="{FF2B5EF4-FFF2-40B4-BE49-F238E27FC236}">
                <a16:creationId xmlns:a16="http://schemas.microsoft.com/office/drawing/2014/main" id="{F29482E4-DC7D-394C-AB94-4DCF923C22E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1690689"/>
            <a:ext cx="9144001" cy="4528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9982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629FC078-433A-7839-E5D8-409C89AB1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7" y="1143000"/>
            <a:ext cx="7408985" cy="520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21758A-B179-616C-608B-215F0678604D}"/>
              </a:ext>
            </a:extLst>
          </p:cNvPr>
          <p:cNvSpPr txBox="1"/>
          <p:nvPr/>
        </p:nvSpPr>
        <p:spPr>
          <a:xfrm>
            <a:off x="7240530" y="6488668"/>
            <a:ext cx="190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Wang et al. (2021)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E8E7BE-D722-9A5F-FAD3-93117A83D39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dirty="0"/>
              <a:t>Inferring demographic parameters with </a:t>
            </a:r>
            <a:r>
              <a:rPr lang="en-US" sz="3700" dirty="0" err="1"/>
              <a:t>pg-gan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4186625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071359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514350">
              <a:buAutoNum type="arabicParenR"/>
            </a:pPr>
            <a:r>
              <a:rPr lang="en-US" sz="2800" dirty="0"/>
              <a:t>Machine learning approaches are well suited for demographic inference (natural alternative to ABC)</a:t>
            </a:r>
          </a:p>
          <a:p>
            <a:pPr marL="742950" indent="-514350">
              <a:buAutoNum type="arabicParenR"/>
            </a:pPr>
            <a:endParaRPr lang="en-US" sz="2800" dirty="0"/>
          </a:p>
          <a:p>
            <a:pPr marL="742950" indent="-514350">
              <a:buFontTx/>
              <a:buAutoNum type="arabicParenR"/>
            </a:pPr>
            <a:r>
              <a:rPr lang="en-US" sz="2800" dirty="0"/>
              <a:t>Creative new approaches are possible.</a:t>
            </a:r>
          </a:p>
          <a:p>
            <a:pPr marL="228600"/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</a:t>
            </a:r>
            <a:r>
              <a:rPr lang="mr-IN" dirty="0"/>
              <a:t>–</a:t>
            </a:r>
            <a:r>
              <a:rPr lang="en-US" dirty="0"/>
              <a:t> demographic inference</a:t>
            </a:r>
          </a:p>
        </p:txBody>
      </p:sp>
    </p:spTree>
    <p:extLst>
      <p:ext uri="{BB962C8B-B14F-4D97-AF65-F5344CB8AC3E}">
        <p14:creationId xmlns:p14="http://schemas.microsoft.com/office/powerpoint/2010/main" val="483877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Part 3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rgbClr val="BFBFBF"/>
                </a:solidFill>
              </a:rPr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Misc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other deep learning stuff!</a:t>
            </a: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897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decays with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586" y="3897030"/>
            <a:ext cx="3844510" cy="13525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i="1" dirty="0"/>
              <a:t>r</a:t>
            </a:r>
            <a:r>
              <a:rPr lang="en-US" sz="2400" dirty="0"/>
              <a:t> increases with physical distance between two sites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0064" y="2416569"/>
            <a:ext cx="374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54652" y="2416569"/>
            <a:ext cx="36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5462" y="2206208"/>
            <a:ext cx="3595633" cy="260091"/>
          </a:xfrm>
          <a:prstGeom prst="roundRect">
            <a:avLst>
              <a:gd name="adj" fmla="val 50000"/>
            </a:avLst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28579" y="1854319"/>
            <a:ext cx="0" cy="35188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398469" y="1854319"/>
            <a:ext cx="0" cy="35188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52644" y="1793121"/>
            <a:ext cx="32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>
            <a:off x="2272914" y="1977787"/>
            <a:ext cx="112555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828579" y="1976715"/>
            <a:ext cx="1124065" cy="1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225454" y="3025304"/>
            <a:ext cx="1776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Roman"/>
                <a:ea typeface="Lucida Grande"/>
                <a:cs typeface="Times Roman"/>
              </a:rPr>
              <a:t>Δ</a:t>
            </a:r>
            <a:r>
              <a:rPr lang="en-US" sz="2800" i="1" baseline="-25000" dirty="0">
                <a:latin typeface="Times Roman"/>
                <a:ea typeface="Lucida Grande"/>
                <a:cs typeface="Times Roman"/>
              </a:rPr>
              <a:t>r</a:t>
            </a:r>
            <a:r>
              <a:rPr lang="en-US" sz="2800" i="1" dirty="0">
                <a:latin typeface="Times Roman"/>
                <a:ea typeface="Lucida Grande"/>
                <a:cs typeface="Times Roman"/>
              </a:rPr>
              <a:t>x</a:t>
            </a:r>
            <a:r>
              <a:rPr lang="en-US" sz="2800" baseline="-25000" dirty="0">
                <a:latin typeface="Times Roman"/>
                <a:ea typeface="Lucida Grande"/>
                <a:cs typeface="Times Roman"/>
              </a:rPr>
              <a:t>1</a:t>
            </a:r>
            <a:r>
              <a:rPr lang="en-US" sz="2800" dirty="0">
                <a:latin typeface="Times Roman"/>
                <a:ea typeface="Lucida Grande"/>
                <a:cs typeface="Times Roman"/>
              </a:rPr>
              <a:t> = </a:t>
            </a:r>
            <a:r>
              <a:rPr lang="mr-IN" sz="2800" dirty="0">
                <a:latin typeface="Times Roman"/>
                <a:cs typeface="Times Roman"/>
              </a:rPr>
              <a:t>–</a:t>
            </a:r>
            <a:r>
              <a:rPr lang="en-US" sz="2800" i="1" dirty="0" err="1">
                <a:latin typeface="Times Roman"/>
                <a:ea typeface="Lucida Grande"/>
                <a:cs typeface="Times Roman"/>
              </a:rPr>
              <a:t>r</a:t>
            </a:r>
            <a:r>
              <a:rPr lang="en-US" sz="2800" i="1" dirty="0" err="1">
                <a:latin typeface="Times Roman"/>
                <a:cs typeface="Times Roman"/>
              </a:rPr>
              <a:t>D</a:t>
            </a:r>
            <a:endParaRPr lang="en-US" sz="2800" dirty="0">
              <a:latin typeface="Times Roman"/>
              <a:cs typeface="Times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885" y="1733362"/>
            <a:ext cx="4813471" cy="39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3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3000301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457200">
              <a:buFont typeface="Arial"/>
              <a:buChar char="•"/>
            </a:pPr>
            <a:r>
              <a:rPr lang="en-US" sz="2800" dirty="0"/>
              <a:t>Mean value of </a:t>
            </a:r>
            <a:r>
              <a:rPr lang="en-US" sz="2800" i="1" dirty="0"/>
              <a:t>S</a:t>
            </a:r>
            <a:r>
              <a:rPr lang="en-US" sz="2800" baseline="-25000" dirty="0"/>
              <a:t>k</a:t>
            </a:r>
            <a:r>
              <a:rPr lang="en-US" sz="2800" baseline="30000" dirty="0"/>
              <a:t>2</a:t>
            </a:r>
            <a:r>
              <a:rPr lang="en-US" sz="2800" dirty="0"/>
              <a:t> (Hudson 1987)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Mean </a:t>
            </a:r>
            <a:r>
              <a:rPr lang="en-US" sz="2800" i="1" dirty="0"/>
              <a:t>r</a:t>
            </a:r>
            <a:r>
              <a:rPr lang="en-US" sz="2800" baseline="30000" dirty="0"/>
              <a:t>2</a:t>
            </a:r>
            <a:r>
              <a:rPr lang="en-US" sz="2800" dirty="0"/>
              <a:t> for all pairs of SNPs in the window</a:t>
            </a:r>
            <a:endParaRPr lang="en-US" sz="2800" baseline="30000" dirty="0"/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Mean haplotype homozygosity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The number of distinct haplotypes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FastEPRR</a:t>
            </a:r>
            <a:r>
              <a:rPr lang="en-US" dirty="0"/>
              <a:t>: estimate </a:t>
            </a:r>
            <a:r>
              <a:rPr lang="en-US" i="1" dirty="0" err="1"/>
              <a:t>ρ</a:t>
            </a:r>
            <a:r>
              <a:rPr lang="en-US" dirty="0"/>
              <a:t>=4</a:t>
            </a:r>
            <a:r>
              <a:rPr lang="en-US" i="1" dirty="0"/>
              <a:t>Nr</a:t>
            </a:r>
            <a:r>
              <a:rPr lang="en-US" dirty="0"/>
              <a:t> via boosting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43322" y="6488668"/>
            <a:ext cx="330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 et al. (2013), </a:t>
            </a:r>
            <a:r>
              <a:rPr lang="en-US" dirty="0" err="1"/>
              <a:t>Gao</a:t>
            </a:r>
            <a:r>
              <a:rPr lang="en-US" dirty="0"/>
              <a:t> et al. (2016)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4441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/>
              <a:t>Simulate a training set, and train a </a:t>
            </a:r>
            <a:r>
              <a:rPr lang="en-US" sz="2800" dirty="0" err="1"/>
              <a:t>regressor</a:t>
            </a:r>
            <a:r>
              <a:rPr lang="en-US" sz="2800" dirty="0"/>
              <a:t> via boosting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417638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/>
              <a:t>We wish to calculate </a:t>
            </a:r>
            <a:r>
              <a:rPr lang="en-US" sz="2800" i="1" dirty="0" err="1"/>
              <a:t>ρ</a:t>
            </a:r>
            <a:r>
              <a:rPr lang="en-US" sz="2800" i="1" dirty="0"/>
              <a:t> </a:t>
            </a:r>
            <a:r>
              <a:rPr lang="en-US" sz="2800" dirty="0"/>
              <a:t>in a window of fixed size.</a:t>
            </a:r>
          </a:p>
          <a:p>
            <a:pPr marL="228600" algn="ctr"/>
            <a:endParaRPr lang="en-US" sz="2800" dirty="0"/>
          </a:p>
          <a:p>
            <a:pPr marL="228600" algn="ctr"/>
            <a:r>
              <a:rPr lang="en-US" sz="2800" dirty="0"/>
              <a:t>First, in each window calculate each of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1222746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Similar accuracy to </a:t>
            </a:r>
            <a:r>
              <a:rPr lang="en-US" dirty="0" err="1"/>
              <a:t>LDhat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028303" y="1127728"/>
            <a:ext cx="7467600" cy="303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27" y="4105401"/>
            <a:ext cx="6680200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92923" y="6445667"/>
            <a:ext cx="174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Gao</a:t>
            </a:r>
            <a:r>
              <a:rPr lang="en-US" dirty="0"/>
              <a:t> et al. (2016)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09675" y="1512428"/>
            <a:ext cx="1206521" cy="24308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67814" y="4038022"/>
            <a:ext cx="1206521" cy="24308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33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1499151"/>
            <a:ext cx="9144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2800" dirty="0" err="1"/>
              <a:t>FastEPRR</a:t>
            </a:r>
            <a:r>
              <a:rPr lang="en-US" sz="2800" dirty="0"/>
              <a:t> can naturally handle missing data</a:t>
            </a:r>
          </a:p>
          <a:p>
            <a:pPr marL="228600"/>
            <a:r>
              <a:rPr lang="en-US" sz="2800" dirty="0"/>
              <a:t>		--Simply incorporate into your training simulations</a:t>
            </a:r>
          </a:p>
          <a:p>
            <a:pPr marL="228600"/>
            <a:endParaRPr lang="en-US" sz="2800" dirty="0"/>
          </a:p>
          <a:p>
            <a:pPr marL="228600"/>
            <a:r>
              <a:rPr lang="en-US" sz="2800" dirty="0" err="1"/>
              <a:t>FastEPRR</a:t>
            </a:r>
            <a:r>
              <a:rPr lang="en-US" sz="2800" dirty="0"/>
              <a:t> can use much larger sample sizes:</a:t>
            </a:r>
          </a:p>
          <a:p>
            <a:pPr marL="228600"/>
            <a:r>
              <a:rPr lang="en-US" sz="2800" dirty="0"/>
              <a:t>		--Full 1KG data set on single core:</a:t>
            </a:r>
          </a:p>
          <a:p>
            <a:pPr marL="2057400" lvl="3" indent="-457200">
              <a:buFont typeface="Arial"/>
              <a:buChar char="•"/>
            </a:pPr>
            <a:r>
              <a:rPr lang="en-US" sz="2800" dirty="0"/>
              <a:t>~3d for </a:t>
            </a:r>
            <a:r>
              <a:rPr lang="en-US" sz="2800" dirty="0" err="1"/>
              <a:t>FastEPR</a:t>
            </a:r>
            <a:endParaRPr lang="en-US" sz="2800" dirty="0"/>
          </a:p>
          <a:p>
            <a:pPr marL="2057400" lvl="3" indent="-457200">
              <a:buFont typeface="Arial"/>
              <a:buChar char="•"/>
            </a:pPr>
            <a:r>
              <a:rPr lang="en-US" sz="2800" dirty="0"/>
              <a:t>years for </a:t>
            </a:r>
            <a:r>
              <a:rPr lang="en-US" sz="2800" dirty="0" err="1"/>
              <a:t>LDhat</a:t>
            </a:r>
            <a:endParaRPr lang="en-US" sz="2800" dirty="0"/>
          </a:p>
          <a:p>
            <a:pPr marL="228600"/>
            <a:endParaRPr lang="en-US" sz="2800" dirty="0"/>
          </a:p>
          <a:p>
            <a:pPr marL="228600"/>
            <a:r>
              <a:rPr lang="en-US" sz="2800" dirty="0"/>
              <a:t>Larger sample size -&gt; higher accuracy.</a:t>
            </a:r>
          </a:p>
          <a:p>
            <a:pPr marL="228600"/>
            <a:endParaRPr lang="en-US" sz="28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Advantages of </a:t>
            </a:r>
            <a:r>
              <a:rPr lang="en-US" dirty="0" err="1"/>
              <a:t>FastEPPR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70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Why not use recurrent neural networks?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B0BD6-1266-0F4F-836C-8A8E5DB37DC9}"/>
              </a:ext>
            </a:extLst>
          </p:cNvPr>
          <p:cNvSpPr txBox="1"/>
          <p:nvPr/>
        </p:nvSpPr>
        <p:spPr>
          <a:xfrm>
            <a:off x="1" y="1879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Recurrent neural network</a:t>
            </a:r>
          </a:p>
        </p:txBody>
      </p:sp>
      <p:pic>
        <p:nvPicPr>
          <p:cNvPr id="10246" name="Picture 6" descr="Understanding RNN and LSTM. What is Neural Network? | by Aditi Mittal |  Towards Data Science">
            <a:extLst>
              <a:ext uri="{FF2B5EF4-FFF2-40B4-BE49-F238E27FC236}">
                <a16:creationId xmlns:a16="http://schemas.microsoft.com/office/drawing/2014/main" id="{E36DD27F-F4D3-934C-8B1C-FDCAF31B1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868084"/>
            <a:ext cx="79629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F77CA-CB52-5999-D08A-569271544B35}"/>
              </a:ext>
            </a:extLst>
          </p:cNvPr>
          <p:cNvSpPr txBox="1"/>
          <p:nvPr/>
        </p:nvSpPr>
        <p:spPr>
          <a:xfrm>
            <a:off x="0" y="5756031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The observation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dirty="0"/>
              <a:t> at any given step can be the alignment column</a:t>
            </a:r>
          </a:p>
        </p:txBody>
      </p:sp>
    </p:spTree>
    <p:extLst>
      <p:ext uri="{BB962C8B-B14F-4D97-AF65-F5344CB8AC3E}">
        <p14:creationId xmlns:p14="http://schemas.microsoft.com/office/powerpoint/2010/main" val="3352354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87A38-CE87-5449-BEF4-5B77AEEFF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900" dirty="0"/>
              <a:t>Estimating recombination rates with an RNN</a:t>
            </a:r>
          </a:p>
        </p:txBody>
      </p:sp>
      <p:pic>
        <p:nvPicPr>
          <p:cNvPr id="7170" name="Picture 2" descr="(A) Recombination rate predictions for a simulated Drosophila chromosome (black line) using ReLERNN for individually sequenced genomes (red line). The recombination landscape was simulated for n = 20 chromosomes under constant population size using msprime (Kelleher et al. 2016), with per-base crossover rates taken from D. melanogaster chromosome 2L (Comeron et al. 2012). Gray ribbons represent 95% CI. R2 is reported for the general linear model of predicted rates on true rates and mean absolute error was calculated across all 100-kb windows. (B) Distribution of raw error (rpredicted−rtrue) using ReLERNN for Pool-seq data. Pools simulated from the same recombination landscape as above, with n = 20 and (C) n = 50 chromosomes across a range of simulated read depths (0.5× to 5×; Inf represents infinite simulated sequencing depth). Both the bootstrap-corrected predictions (red) and the nonbootstrap-corrected (NBSC; white) predictions are shown.">
            <a:extLst>
              <a:ext uri="{FF2B5EF4-FFF2-40B4-BE49-F238E27FC236}">
                <a16:creationId xmlns:a16="http://schemas.microsoft.com/office/drawing/2014/main" id="{742B6855-B38B-4A48-B95E-A9AE9707E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52"/>
          <a:stretch/>
        </p:blipFill>
        <p:spPr bwMode="auto">
          <a:xfrm>
            <a:off x="907218" y="2148681"/>
            <a:ext cx="7383471" cy="306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47B39E-C4F0-2C44-9DB0-1FA7CE044FA5}"/>
              </a:ext>
            </a:extLst>
          </p:cNvPr>
          <p:cNvSpPr txBox="1"/>
          <p:nvPr/>
        </p:nvSpPr>
        <p:spPr>
          <a:xfrm>
            <a:off x="7288620" y="6488668"/>
            <a:ext cx="18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Adrion et al. 2020</a:t>
            </a:r>
          </a:p>
        </p:txBody>
      </p:sp>
    </p:spTree>
    <p:extLst>
      <p:ext uri="{BB962C8B-B14F-4D97-AF65-F5344CB8AC3E}">
        <p14:creationId xmlns:p14="http://schemas.microsoft.com/office/powerpoint/2010/main" val="2163107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Today’s outline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err="1"/>
              <a:t>Misc</a:t>
            </a:r>
            <a:r>
              <a:rPr lang="en-US" sz="2800" dirty="0"/>
              <a:t> other deep learning stuff!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54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Summary (</a:t>
            </a:r>
            <a:r>
              <a:rPr lang="en-US" dirty="0" err="1">
                <a:latin typeface="Helvetica"/>
                <a:cs typeface="Helvetica"/>
              </a:rPr>
              <a:t>recomb</a:t>
            </a:r>
            <a:r>
              <a:rPr lang="en-US" dirty="0">
                <a:latin typeface="Helvetica"/>
                <a:cs typeface="Helvetica"/>
              </a:rPr>
              <a:t> rate)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2057788"/>
            <a:ext cx="9144000" cy="167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514350">
              <a:buFont typeface="+mj-lt"/>
              <a:buAutoNum type="arabicParenR"/>
            </a:pPr>
            <a:r>
              <a:rPr lang="en-US" sz="2800" dirty="0" err="1">
                <a:latin typeface="Helvetica"/>
                <a:cs typeface="Helvetica"/>
              </a:rPr>
              <a:t>FastEPRR</a:t>
            </a:r>
            <a:r>
              <a:rPr lang="en-US" sz="2800" dirty="0">
                <a:latin typeface="Helvetica"/>
                <a:cs typeface="Helvetica"/>
              </a:rPr>
              <a:t> is pretty impressive (accurate and fast)</a:t>
            </a:r>
          </a:p>
          <a:p>
            <a:pPr marL="742950" indent="-514350">
              <a:buFont typeface="+mj-lt"/>
              <a:buAutoNum type="arabicParenR"/>
            </a:pPr>
            <a:endParaRPr lang="en-US" sz="2800" dirty="0">
              <a:latin typeface="Helvetica"/>
              <a:cs typeface="Helvetica"/>
            </a:endParaRPr>
          </a:p>
          <a:p>
            <a:pPr marL="742950" indent="-514350">
              <a:buFont typeface="+mj-lt"/>
              <a:buAutoNum type="arabicParenR"/>
            </a:pPr>
            <a:r>
              <a:rPr lang="en-US" sz="2800" dirty="0">
                <a:latin typeface="Helvetica"/>
                <a:cs typeface="Helvetica"/>
              </a:rPr>
              <a:t>Deep learning seems to be super-effective here!</a:t>
            </a:r>
            <a:endParaRPr lang="en-US" sz="2800" baseline="-25000" dirty="0">
              <a:latin typeface="Helvetica"/>
              <a:cs typeface="Helvetica"/>
            </a:endParaRPr>
          </a:p>
          <a:p>
            <a:pPr marL="742950" indent="-514350">
              <a:buAutoNum type="arabicParenR"/>
            </a:pPr>
            <a:endParaRPr lang="en-US" sz="2800" baseline="-25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5567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Part 4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rgbClr val="BFBFBF"/>
                </a:solidFill>
              </a:rPr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rgbClr val="000000"/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Misc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other deep learning stuff!</a:t>
            </a: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795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Detecting introgression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0" y="1394040"/>
            <a:ext cx="4432624" cy="3148154"/>
            <a:chOff x="1125705" y="1394060"/>
            <a:chExt cx="6899767" cy="4900378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3265597" y="3438681"/>
              <a:ext cx="1340426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4606023" y="3438681"/>
              <a:ext cx="1279557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125705" y="3438681"/>
              <a:ext cx="1340426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45915" y="3438681"/>
              <a:ext cx="1279557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466131" y="1394060"/>
              <a:ext cx="0" cy="2062908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745915" y="1394060"/>
              <a:ext cx="0" cy="2062908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 noChangeAspect="1"/>
            </p:cNvCxnSpPr>
            <p:nvPr/>
          </p:nvCxnSpPr>
          <p:spPr>
            <a:xfrm flipH="1">
              <a:off x="2314791" y="1394060"/>
              <a:ext cx="2300376" cy="3662778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311243" y="5049595"/>
              <a:ext cx="777222" cy="1244843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 noChangeAspect="1"/>
            </p:cNvCxnSpPr>
            <p:nvPr/>
          </p:nvCxnSpPr>
          <p:spPr>
            <a:xfrm>
              <a:off x="4606023" y="1394060"/>
              <a:ext cx="2710202" cy="4317268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cxnSpLocks noChangeAspect="1"/>
            </p:cNvCxnSpPr>
            <p:nvPr/>
          </p:nvCxnSpPr>
          <p:spPr>
            <a:xfrm flipH="1">
              <a:off x="6985296" y="5715645"/>
              <a:ext cx="330931" cy="335851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cxnSpLocks noChangeAspect="1"/>
            </p:cNvCxnSpPr>
            <p:nvPr/>
          </p:nvCxnSpPr>
          <p:spPr>
            <a:xfrm flipH="1">
              <a:off x="1905081" y="5056847"/>
              <a:ext cx="411502" cy="655213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>
              <a:off x="1910462" y="5712060"/>
              <a:ext cx="406121" cy="571550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1697282" y="5712060"/>
              <a:ext cx="213180" cy="339436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 noChangeAspect="1"/>
            </p:cNvCxnSpPr>
            <p:nvPr/>
          </p:nvCxnSpPr>
          <p:spPr>
            <a:xfrm>
              <a:off x="7316225" y="5715645"/>
              <a:ext cx="356545" cy="567965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272540" y="2338902"/>
            <a:ext cx="643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"/>
                <a:cs typeface="Helvetica"/>
              </a:rPr>
              <a:t>vs.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165874" y="5075878"/>
            <a:ext cx="7309354" cy="1290997"/>
            <a:chOff x="1301246" y="2519002"/>
            <a:chExt cx="7309354" cy="1290997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530340" y="1712274"/>
              <a:ext cx="1273531" cy="288698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4792314" y="1710945"/>
              <a:ext cx="1261600" cy="2886988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040818" y="1729740"/>
              <a:ext cx="1273531" cy="2886988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708366" y="2133985"/>
              <a:ext cx="1261600" cy="2075840"/>
            </a:xfrm>
            <a:prstGeom prst="rect">
              <a:avLst/>
            </a:prstGeom>
          </p:spPr>
        </p:pic>
      </p:grpSp>
      <p:sp>
        <p:nvSpPr>
          <p:cNvPr id="7" name="Freeform 6"/>
          <p:cNvSpPr/>
          <p:nvPr/>
        </p:nvSpPr>
        <p:spPr>
          <a:xfrm>
            <a:off x="0" y="4553921"/>
            <a:ext cx="9107215" cy="681540"/>
          </a:xfrm>
          <a:custGeom>
            <a:avLst/>
            <a:gdLst>
              <a:gd name="connsiteX0" fmla="*/ 2261315 w 9107215"/>
              <a:gd name="connsiteY0" fmla="*/ 681540 h 681540"/>
              <a:gd name="connsiteX1" fmla="*/ 9107215 w 9107215"/>
              <a:gd name="connsiteY1" fmla="*/ 0 h 681540"/>
              <a:gd name="connsiteX2" fmla="*/ 0 w 9107215"/>
              <a:gd name="connsiteY2" fmla="*/ 30979 h 681540"/>
              <a:gd name="connsiteX3" fmla="*/ 2261315 w 9107215"/>
              <a:gd name="connsiteY3" fmla="*/ 681540 h 6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7215" h="681540">
                <a:moveTo>
                  <a:pt x="2261315" y="681540"/>
                </a:moveTo>
                <a:lnTo>
                  <a:pt x="9107215" y="0"/>
                </a:lnTo>
                <a:lnTo>
                  <a:pt x="0" y="30979"/>
                </a:lnTo>
                <a:lnTo>
                  <a:pt x="2261315" y="681540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cxnSpLocks/>
          </p:cNvCxnSpPr>
          <p:nvPr/>
        </p:nvCxnSpPr>
        <p:spPr>
          <a:xfrm>
            <a:off x="1920875" y="5257686"/>
            <a:ext cx="669925" cy="0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707851" y="1394040"/>
            <a:ext cx="4436149" cy="3150658"/>
            <a:chOff x="4707851" y="1394040"/>
            <a:chExt cx="4436149" cy="3150658"/>
          </a:xfrm>
        </p:grpSpPr>
        <p:grpSp>
          <p:nvGrpSpPr>
            <p:cNvPr id="3" name="Group 2"/>
            <p:cNvGrpSpPr>
              <a:grpSpLocks noChangeAspect="1"/>
            </p:cNvGrpSpPr>
            <p:nvPr/>
          </p:nvGrpSpPr>
          <p:grpSpPr>
            <a:xfrm>
              <a:off x="4707851" y="1394040"/>
              <a:ext cx="4436149" cy="3150658"/>
              <a:chOff x="1125705" y="1394060"/>
              <a:chExt cx="6899767" cy="4900378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3265597" y="3438681"/>
                <a:ext cx="1340426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606023" y="3438681"/>
                <a:ext cx="1279557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1125705" y="3438681"/>
                <a:ext cx="1340426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6745915" y="3438681"/>
                <a:ext cx="1279557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466131" y="1394060"/>
                <a:ext cx="0" cy="2062908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6745915" y="1394060"/>
                <a:ext cx="0" cy="2062908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cxnSpLocks noChangeAspect="1"/>
              </p:cNvCxnSpPr>
              <p:nvPr/>
            </p:nvCxnSpPr>
            <p:spPr>
              <a:xfrm flipH="1">
                <a:off x="2314791" y="1394060"/>
                <a:ext cx="2300376" cy="366277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 noChangeAspect="1"/>
              </p:cNvCxnSpPr>
              <p:nvPr/>
            </p:nvCxnSpPr>
            <p:spPr>
              <a:xfrm>
                <a:off x="2533674" y="5405854"/>
                <a:ext cx="554791" cy="888584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cxnSpLocks noChangeAspect="1"/>
              </p:cNvCxnSpPr>
              <p:nvPr/>
            </p:nvCxnSpPr>
            <p:spPr>
              <a:xfrm>
                <a:off x="7124692" y="5406222"/>
                <a:ext cx="191533" cy="305106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cxnSpLocks noChangeAspect="1"/>
              </p:cNvCxnSpPr>
              <p:nvPr/>
            </p:nvCxnSpPr>
            <p:spPr>
              <a:xfrm flipH="1">
                <a:off x="6985297" y="5715645"/>
                <a:ext cx="330929" cy="335851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 noChangeAspect="1"/>
              </p:cNvCxnSpPr>
              <p:nvPr/>
            </p:nvCxnSpPr>
            <p:spPr>
              <a:xfrm flipH="1">
                <a:off x="1905081" y="5056847"/>
                <a:ext cx="411502" cy="655213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>
                <a:off x="1910462" y="5712060"/>
                <a:ext cx="406121" cy="571550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cxnSpLocks noChangeAspect="1"/>
              </p:cNvCxnSpPr>
              <p:nvPr/>
            </p:nvCxnSpPr>
            <p:spPr>
              <a:xfrm flipH="1">
                <a:off x="1697281" y="5712060"/>
                <a:ext cx="213182" cy="339436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 noChangeAspect="1"/>
              </p:cNvCxnSpPr>
              <p:nvPr/>
            </p:nvCxnSpPr>
            <p:spPr>
              <a:xfrm>
                <a:off x="7316225" y="5715645"/>
                <a:ext cx="356545" cy="567965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cxnSpLocks/>
              </p:cNvCxnSpPr>
              <p:nvPr/>
            </p:nvCxnSpPr>
            <p:spPr>
              <a:xfrm flipH="1">
                <a:off x="4665573" y="5405854"/>
                <a:ext cx="1560860" cy="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 noChangeAspect="1"/>
              </p:cNvCxnSpPr>
              <p:nvPr/>
            </p:nvCxnSpPr>
            <p:spPr>
              <a:xfrm>
                <a:off x="4606023" y="1394062"/>
                <a:ext cx="2518669" cy="401216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</p:cNvCxnSpPr>
              <p:nvPr/>
            </p:nvCxnSpPr>
            <p:spPr>
              <a:xfrm flipH="1" flipV="1">
                <a:off x="2565323" y="5405854"/>
                <a:ext cx="2040700" cy="36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Connector 44"/>
            <p:cNvCxnSpPr>
              <a:cxnSpLocks noChangeAspect="1"/>
            </p:cNvCxnSpPr>
            <p:nvPr/>
          </p:nvCxnSpPr>
          <p:spPr>
            <a:xfrm flipH="1">
              <a:off x="7988625" y="3621750"/>
              <a:ext cx="346720" cy="351877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7209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65874" y="4153680"/>
            <a:ext cx="7309354" cy="1290997"/>
            <a:chOff x="1301246" y="2519002"/>
            <a:chExt cx="7309354" cy="12909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530340" y="1712274"/>
              <a:ext cx="1273531" cy="288698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4792314" y="1710945"/>
              <a:ext cx="1261600" cy="28869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040818" y="1729740"/>
              <a:ext cx="1273531" cy="288698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708366" y="2133985"/>
              <a:ext cx="1261600" cy="2075840"/>
            </a:xfrm>
            <a:prstGeom prst="rect">
              <a:avLst/>
            </a:prstGeom>
          </p:spPr>
        </p:pic>
      </p:grpSp>
      <p:cxnSp>
        <p:nvCxnSpPr>
          <p:cNvPr id="8" name="Straight Connector 7"/>
          <p:cNvCxnSpPr>
            <a:cxnSpLocks/>
          </p:cNvCxnSpPr>
          <p:nvPr/>
        </p:nvCxnSpPr>
        <p:spPr>
          <a:xfrm>
            <a:off x="1920875" y="4335488"/>
            <a:ext cx="669925" cy="0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Single Statistic vs. Feature Vector 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876977" y="3038761"/>
            <a:ext cx="1248321" cy="1296728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95380" y="3038761"/>
            <a:ext cx="2092668" cy="1296728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27304" y="2542401"/>
            <a:ext cx="738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atin typeface="Times New Roman"/>
                <a:cs typeface="Times New Roman"/>
              </a:rPr>
              <a:t>d</a:t>
            </a:r>
            <a:r>
              <a:rPr lang="en-US" sz="2400" i="1" baseline="-25000" dirty="0" err="1">
                <a:latin typeface="Times New Roman"/>
                <a:cs typeface="Times New Roman"/>
              </a:rPr>
              <a:t>min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66221" y="2542401"/>
            <a:ext cx="79601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[</a:t>
            </a:r>
            <a:r>
              <a:rPr lang="en-US" sz="2400" i="1" dirty="0">
                <a:latin typeface="Times New Roman"/>
                <a:cs typeface="Times New Roman"/>
              </a:rPr>
              <a:t>π</a:t>
            </a:r>
            <a:r>
              <a:rPr lang="en-US" sz="2400" i="1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π</a:t>
            </a:r>
            <a:r>
              <a:rPr lang="en-US" sz="2400" i="1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θ</a:t>
            </a:r>
            <a:r>
              <a:rPr lang="en-US" sz="2400" i="1" baseline="-25000" dirty="0">
                <a:latin typeface="Times New Roman"/>
                <a:cs typeface="Times New Roman"/>
              </a:rPr>
              <a:t>w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θ</a:t>
            </a:r>
            <a:r>
              <a:rPr lang="en-US" sz="2400" i="1" baseline="-25000" dirty="0">
                <a:latin typeface="Times New Roman"/>
                <a:cs typeface="Times New Roman"/>
              </a:rPr>
              <a:t>w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Z</a:t>
            </a:r>
            <a:r>
              <a:rPr lang="en-US" sz="2400" i="1" baseline="-25000" dirty="0">
                <a:latin typeface="Times New Roman"/>
                <a:cs typeface="Times New Roman"/>
              </a:rPr>
              <a:t>nS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</a:t>
            </a:r>
            <a:r>
              <a:rPr lang="en-US" sz="2400" i="1" dirty="0">
                <a:latin typeface="Times New Roman"/>
                <a:cs typeface="Times New Roman"/>
              </a:rPr>
              <a:t> Z</a:t>
            </a:r>
            <a:r>
              <a:rPr lang="en-US" sz="2400" i="1" baseline="-25000" dirty="0">
                <a:latin typeface="Times New Roman"/>
                <a:cs typeface="Times New Roman"/>
              </a:rPr>
              <a:t>nS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F</a:t>
            </a:r>
            <a:r>
              <a:rPr lang="en-US" sz="2400" i="1" baseline="-25000" dirty="0">
                <a:latin typeface="Times New Roman"/>
                <a:cs typeface="Times New Roman"/>
              </a:rPr>
              <a:t>ST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 err="1">
                <a:latin typeface="Times New Roman"/>
                <a:cs typeface="Times New Roman"/>
              </a:rPr>
              <a:t>d</a:t>
            </a:r>
            <a:r>
              <a:rPr lang="en-US" sz="2400" i="1" baseline="-25000" dirty="0" err="1">
                <a:latin typeface="Times New Roman"/>
                <a:cs typeface="Times New Roman"/>
              </a:rPr>
              <a:t>min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 err="1">
                <a:latin typeface="Times New Roman"/>
                <a:cs typeface="Times New Roman"/>
              </a:rPr>
              <a:t>G</a:t>
            </a:r>
            <a:r>
              <a:rPr lang="en-US" sz="2400" i="1" baseline="-25000" dirty="0" err="1">
                <a:latin typeface="Times New Roman"/>
                <a:cs typeface="Times New Roman"/>
              </a:rPr>
              <a:t>min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d</a:t>
            </a:r>
            <a:r>
              <a:rPr lang="en-US" sz="2400" i="1" baseline="-25000" dirty="0">
                <a:latin typeface="Times New Roman"/>
                <a:cs typeface="Times New Roman"/>
              </a:rPr>
              <a:t>d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d</a:t>
            </a:r>
            <a:r>
              <a:rPr lang="en-US" sz="2400" i="1" baseline="-25000" dirty="0">
                <a:latin typeface="Times New Roman"/>
                <a:cs typeface="Times New Roman"/>
              </a:rPr>
              <a:t>d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Z</a:t>
            </a:r>
            <a:r>
              <a:rPr lang="en-US" sz="2400" i="1" baseline="-25000" dirty="0">
                <a:latin typeface="Times New Roman"/>
                <a:cs typeface="Times New Roman"/>
              </a:rPr>
              <a:t>X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IBS</a:t>
            </a:r>
            <a:r>
              <a:rPr lang="en-US" sz="2400" dirty="0">
                <a:latin typeface="Times New Roman"/>
                <a:cs typeface="Times New Roman"/>
              </a:rPr>
              <a:t> …] </a:t>
            </a:r>
            <a:endParaRPr lang="en-US" sz="2400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6373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u="sng" dirty="0">
                <a:latin typeface="Helvetica"/>
                <a:cs typeface="Helvetica"/>
              </a:rPr>
              <a:t>F</a:t>
            </a:r>
            <a:r>
              <a:rPr lang="en-US" sz="3600" dirty="0">
                <a:latin typeface="Helvetica"/>
                <a:cs typeface="Helvetica"/>
              </a:rPr>
              <a:t>inding </a:t>
            </a:r>
            <a:r>
              <a:rPr lang="en-US" sz="3600" u="sng" dirty="0">
                <a:latin typeface="Helvetica"/>
                <a:cs typeface="Helvetica"/>
              </a:rPr>
              <a:t>I</a:t>
            </a:r>
            <a:r>
              <a:rPr lang="en-US" sz="3600" dirty="0">
                <a:latin typeface="Helvetica"/>
                <a:cs typeface="Helvetica"/>
              </a:rPr>
              <a:t>ntrogressed </a:t>
            </a:r>
            <a:r>
              <a:rPr lang="en-US" sz="3600" u="sng" dirty="0">
                <a:latin typeface="Helvetica"/>
                <a:cs typeface="Helvetica"/>
              </a:rPr>
              <a:t>L</a:t>
            </a:r>
            <a:r>
              <a:rPr lang="en-US" sz="3600" dirty="0">
                <a:latin typeface="Helvetica"/>
                <a:cs typeface="Helvetica"/>
              </a:rPr>
              <a:t>oci using </a:t>
            </a:r>
            <a:r>
              <a:rPr lang="en-US" sz="3600" u="sng" dirty="0">
                <a:latin typeface="Helvetica"/>
                <a:cs typeface="Helvetica"/>
              </a:rPr>
              <a:t>E</a:t>
            </a:r>
            <a:r>
              <a:rPr lang="en-US" sz="3600" dirty="0">
                <a:latin typeface="Helvetica"/>
                <a:cs typeface="Helvetica"/>
              </a:rPr>
              <a:t>xtra-</a:t>
            </a:r>
            <a:r>
              <a:rPr lang="en-US" sz="3600" u="sng" dirty="0">
                <a:latin typeface="Helvetica"/>
                <a:cs typeface="Helvetica"/>
              </a:rPr>
              <a:t>T</a:t>
            </a:r>
            <a:r>
              <a:rPr lang="en-US" sz="3600" dirty="0">
                <a:latin typeface="Helvetica"/>
                <a:cs typeface="Helvetica"/>
              </a:rPr>
              <a:t>rees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491769" y="1842887"/>
            <a:ext cx="5612471" cy="3096536"/>
            <a:chOff x="2627699" y="3200809"/>
            <a:chExt cx="4209594" cy="2322535"/>
          </a:xfrm>
        </p:grpSpPr>
        <p:cxnSp>
          <p:nvCxnSpPr>
            <p:cNvPr id="376" name="Straight Connector 375"/>
            <p:cNvCxnSpPr>
              <a:stCxn id="377" idx="2"/>
            </p:cNvCxnSpPr>
            <p:nvPr/>
          </p:nvCxnSpPr>
          <p:spPr>
            <a:xfrm>
              <a:off x="3988559" y="3817732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7" name="Rectangle 376"/>
            <p:cNvSpPr/>
            <p:nvPr/>
          </p:nvSpPr>
          <p:spPr>
            <a:xfrm>
              <a:off x="3643808" y="3563705"/>
              <a:ext cx="689502" cy="254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 err="1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i="1" baseline="-25000" dirty="0" err="1">
                  <a:solidFill>
                    <a:schemeClr val="tx1"/>
                  </a:solidFill>
                  <a:latin typeface="Helvetica"/>
                  <a:cs typeface="Helvetica"/>
                </a:rPr>
                <a:t>min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378" name="Straight Connector 377"/>
            <p:cNvCxnSpPr>
              <a:stCxn id="377" idx="2"/>
            </p:cNvCxnSpPr>
            <p:nvPr/>
          </p:nvCxnSpPr>
          <p:spPr>
            <a:xfrm flipH="1">
              <a:off x="3643808" y="3817732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Rectangle 378"/>
            <p:cNvSpPr/>
            <p:nvPr/>
          </p:nvSpPr>
          <p:spPr>
            <a:xfrm>
              <a:off x="3135753" y="4216918"/>
              <a:ext cx="689502" cy="254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i="1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4151862" y="4216918"/>
              <a:ext cx="689502" cy="254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i="1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1</a:t>
              </a:r>
            </a:p>
          </p:txBody>
        </p:sp>
        <p:cxnSp>
          <p:nvCxnSpPr>
            <p:cNvPr id="381" name="Straight Connector 380"/>
            <p:cNvCxnSpPr>
              <a:stCxn id="379" idx="2"/>
            </p:cNvCxnSpPr>
            <p:nvPr/>
          </p:nvCxnSpPr>
          <p:spPr>
            <a:xfrm>
              <a:off x="3480505" y="4470946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79" idx="2"/>
            </p:cNvCxnSpPr>
            <p:nvPr/>
          </p:nvCxnSpPr>
          <p:spPr>
            <a:xfrm flipH="1">
              <a:off x="3135753" y="4470946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380" idx="2"/>
            </p:cNvCxnSpPr>
            <p:nvPr/>
          </p:nvCxnSpPr>
          <p:spPr>
            <a:xfrm>
              <a:off x="4496614" y="4470946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80" idx="2"/>
            </p:cNvCxnSpPr>
            <p:nvPr/>
          </p:nvCxnSpPr>
          <p:spPr>
            <a:xfrm flipH="1">
              <a:off x="4188152" y="4470946"/>
              <a:ext cx="308462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5" name="Rectangle 384"/>
            <p:cNvSpPr/>
            <p:nvPr/>
          </p:nvSpPr>
          <p:spPr>
            <a:xfrm>
              <a:off x="3026885" y="4870131"/>
              <a:ext cx="217738" cy="2177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3716387" y="4870131"/>
              <a:ext cx="217738" cy="2177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4732496" y="4870131"/>
              <a:ext cx="217738" cy="2177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4079283" y="4870131"/>
              <a:ext cx="217738" cy="2177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4151862" y="3890312"/>
              <a:ext cx="54434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&gt;0.1</a:t>
              </a: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3440311" y="3890312"/>
              <a:ext cx="50161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≤0.1</a:t>
              </a:r>
            </a:p>
          </p:txBody>
        </p:sp>
        <p:sp>
          <p:nvSpPr>
            <p:cNvPr id="391" name="TextBox 390"/>
            <p:cNvSpPr txBox="1"/>
            <p:nvPr/>
          </p:nvSpPr>
          <p:spPr>
            <a:xfrm>
              <a:off x="3618088" y="4543525"/>
              <a:ext cx="53135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&gt;2.0</a:t>
              </a:r>
            </a:p>
          </p:txBody>
        </p:sp>
        <p:sp>
          <p:nvSpPr>
            <p:cNvPr id="392" name="TextBox 391"/>
            <p:cNvSpPr txBox="1"/>
            <p:nvPr/>
          </p:nvSpPr>
          <p:spPr>
            <a:xfrm>
              <a:off x="2969653" y="4549081"/>
              <a:ext cx="615351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≤2.0</a:t>
              </a:r>
            </a:p>
          </p:txBody>
        </p:sp>
        <p:sp>
          <p:nvSpPr>
            <p:cNvPr id="393" name="TextBox 392"/>
            <p:cNvSpPr txBox="1"/>
            <p:nvPr/>
          </p:nvSpPr>
          <p:spPr>
            <a:xfrm>
              <a:off x="4664051" y="4549081"/>
              <a:ext cx="51285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&gt;1.0</a:t>
              </a:r>
            </a:p>
          </p:txBody>
        </p:sp>
        <p:sp>
          <p:nvSpPr>
            <p:cNvPr id="394" name="TextBox 393"/>
            <p:cNvSpPr txBox="1"/>
            <p:nvPr/>
          </p:nvSpPr>
          <p:spPr>
            <a:xfrm>
              <a:off x="4010840" y="4549081"/>
              <a:ext cx="453620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≤1.0</a:t>
              </a:r>
            </a:p>
          </p:txBody>
        </p:sp>
        <p:cxnSp>
          <p:nvCxnSpPr>
            <p:cNvPr id="396" name="Straight Connector 395"/>
            <p:cNvCxnSpPr>
              <a:stCxn id="397" idx="2"/>
            </p:cNvCxnSpPr>
            <p:nvPr/>
          </p:nvCxnSpPr>
          <p:spPr>
            <a:xfrm>
              <a:off x="5943374" y="3485440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Rectangle 396"/>
            <p:cNvSpPr/>
            <p:nvPr/>
          </p:nvSpPr>
          <p:spPr>
            <a:xfrm>
              <a:off x="5754089" y="3345967"/>
              <a:ext cx="378570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 err="1">
                  <a:solidFill>
                    <a:schemeClr val="tx1"/>
                  </a:solidFill>
                  <a:latin typeface="Helvetica"/>
                  <a:cs typeface="Helvetica"/>
                </a:rPr>
                <a:t>Snn</a:t>
              </a:r>
              <a:endParaRPr lang="en-US" sz="1000" i="1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398" name="Straight Connector 397"/>
            <p:cNvCxnSpPr>
              <a:stCxn id="397" idx="2"/>
            </p:cNvCxnSpPr>
            <p:nvPr/>
          </p:nvCxnSpPr>
          <p:spPr>
            <a:xfrm flipH="1">
              <a:off x="5754089" y="3485440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>
              <a:off x="5664428" y="3844086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H="1">
              <a:off x="5475143" y="3844086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>
              <a:off x="6222320" y="3844086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H="1">
              <a:off x="6052960" y="3844086"/>
              <a:ext cx="169360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TextBox 408"/>
            <p:cNvSpPr txBox="1"/>
            <p:nvPr/>
          </p:nvSpPr>
          <p:spPr>
            <a:xfrm>
              <a:off x="6049112" y="3525290"/>
              <a:ext cx="43834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&gt;0.78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399291" y="3525290"/>
              <a:ext cx="45826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≤0.78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5677963" y="3787484"/>
              <a:ext cx="48004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&gt;0.6</a:t>
              </a: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5253421" y="3817732"/>
              <a:ext cx="38631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≤0.6</a:t>
              </a:r>
            </a:p>
          </p:txBody>
        </p:sp>
        <p:sp>
          <p:nvSpPr>
            <p:cNvPr id="413" name="TextBox 412"/>
            <p:cNvSpPr txBox="1"/>
            <p:nvPr/>
          </p:nvSpPr>
          <p:spPr>
            <a:xfrm>
              <a:off x="6311439" y="3886986"/>
              <a:ext cx="52585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&gt;-0.9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5753206" y="3886986"/>
              <a:ext cx="49685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≤-0.9</a:t>
              </a:r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4950234" y="3804204"/>
              <a:ext cx="290317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…</a:t>
              </a:r>
            </a:p>
          </p:txBody>
        </p:sp>
        <p:sp>
          <p:nvSpPr>
            <p:cNvPr id="436" name="TextBox 435"/>
            <p:cNvSpPr txBox="1"/>
            <p:nvPr/>
          </p:nvSpPr>
          <p:spPr>
            <a:xfrm rot="5400000">
              <a:off x="5863385" y="4306028"/>
              <a:ext cx="290317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…</a:t>
              </a:r>
            </a:p>
          </p:txBody>
        </p:sp>
        <p:sp>
          <p:nvSpPr>
            <p:cNvPr id="437" name="Rectangle 436"/>
            <p:cNvSpPr/>
            <p:nvPr/>
          </p:nvSpPr>
          <p:spPr>
            <a:xfrm>
              <a:off x="2627699" y="3200809"/>
              <a:ext cx="4209594" cy="23225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/>
                <a:cs typeface="Helvetica"/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5453885" y="3701624"/>
              <a:ext cx="415143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  <a:latin typeface="Helvetica"/>
                  <a:cs typeface="Helvetica"/>
                </a:rPr>
                <a:t>Taj</a:t>
              </a:r>
              <a:r>
                <a:rPr lang="en-US" sz="1000" dirty="0">
                  <a:solidFill>
                    <a:schemeClr val="tx1"/>
                  </a:solidFill>
                  <a:latin typeface="Helvetica"/>
                  <a:cs typeface="Helvetica"/>
                </a:rPr>
                <a:t> </a:t>
              </a:r>
              <a:r>
                <a:rPr lang="en-US" sz="1000" i="1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2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6011765" y="3704612"/>
              <a:ext cx="415143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  <a:latin typeface="Helvetica"/>
                  <a:cs typeface="Helvetica"/>
                </a:rPr>
                <a:t>Taj</a:t>
              </a:r>
              <a:r>
                <a:rPr lang="en-US" sz="1000" dirty="0">
                  <a:solidFill>
                    <a:schemeClr val="tx1"/>
                  </a:solidFill>
                  <a:latin typeface="Helvetica"/>
                  <a:cs typeface="Helvetica"/>
                </a:rPr>
                <a:t> </a:t>
              </a:r>
              <a:r>
                <a:rPr lang="en-US" sz="1000" i="1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2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440" name="Rectangle 439"/>
            <p:cNvSpPr>
              <a:spLocks noChangeAspect="1"/>
            </p:cNvSpPr>
            <p:nvPr/>
          </p:nvSpPr>
          <p:spPr>
            <a:xfrm>
              <a:off x="5377038" y="4063260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41" name="Rectangle 440"/>
            <p:cNvSpPr>
              <a:spLocks noChangeAspect="1"/>
            </p:cNvSpPr>
            <p:nvPr/>
          </p:nvSpPr>
          <p:spPr>
            <a:xfrm>
              <a:off x="5734084" y="4063260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42" name="Rectangle 441"/>
            <p:cNvSpPr>
              <a:spLocks noChangeAspect="1"/>
            </p:cNvSpPr>
            <p:nvPr/>
          </p:nvSpPr>
          <p:spPr>
            <a:xfrm>
              <a:off x="6307387" y="4063260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443" name="Rectangle 442"/>
            <p:cNvSpPr>
              <a:spLocks noChangeAspect="1"/>
            </p:cNvSpPr>
            <p:nvPr/>
          </p:nvSpPr>
          <p:spPr>
            <a:xfrm>
              <a:off x="5960236" y="4063260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3</a:t>
              </a:r>
            </a:p>
          </p:txBody>
        </p:sp>
        <p:cxnSp>
          <p:nvCxnSpPr>
            <p:cNvPr id="444" name="Straight Connector 443"/>
            <p:cNvCxnSpPr>
              <a:stCxn id="445" idx="2"/>
            </p:cNvCxnSpPr>
            <p:nvPr/>
          </p:nvCxnSpPr>
          <p:spPr>
            <a:xfrm>
              <a:off x="5963893" y="4645331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5" name="Rectangle 444"/>
            <p:cNvSpPr/>
            <p:nvPr/>
          </p:nvSpPr>
          <p:spPr>
            <a:xfrm>
              <a:off x="5774608" y="4505858"/>
              <a:ext cx="378570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 err="1">
                  <a:solidFill>
                    <a:schemeClr val="tx1"/>
                  </a:solidFill>
                  <a:latin typeface="Helvetica"/>
                  <a:cs typeface="Helvetica"/>
                </a:rPr>
                <a:t>G</a:t>
              </a:r>
              <a:r>
                <a:rPr lang="en-US" sz="1000" i="1" baseline="-25000" dirty="0" err="1">
                  <a:solidFill>
                    <a:schemeClr val="tx1"/>
                  </a:solidFill>
                  <a:latin typeface="Helvetica"/>
                  <a:cs typeface="Helvetica"/>
                </a:rPr>
                <a:t>min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446" name="Straight Connector 445"/>
            <p:cNvCxnSpPr>
              <a:stCxn id="445" idx="2"/>
            </p:cNvCxnSpPr>
            <p:nvPr/>
          </p:nvCxnSpPr>
          <p:spPr>
            <a:xfrm flipH="1">
              <a:off x="5774608" y="4645331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5684947" y="5003977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/>
            <p:cNvCxnSpPr/>
            <p:nvPr/>
          </p:nvCxnSpPr>
          <p:spPr>
            <a:xfrm flipH="1">
              <a:off x="5495662" y="5003977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/>
          </p:nvCxnSpPr>
          <p:spPr>
            <a:xfrm>
              <a:off x="6242839" y="5003977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/>
          </p:nvCxnSpPr>
          <p:spPr>
            <a:xfrm flipH="1">
              <a:off x="6073479" y="5003977"/>
              <a:ext cx="169360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TextBox 450"/>
            <p:cNvSpPr txBox="1"/>
            <p:nvPr/>
          </p:nvSpPr>
          <p:spPr>
            <a:xfrm>
              <a:off x="6069631" y="4685181"/>
              <a:ext cx="43834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&gt;0.05</a:t>
              </a:r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5419810" y="4685181"/>
              <a:ext cx="45826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≤0.05</a:t>
              </a:r>
            </a:p>
          </p:txBody>
        </p:sp>
        <p:sp>
          <p:nvSpPr>
            <p:cNvPr id="453" name="TextBox 452"/>
            <p:cNvSpPr txBox="1"/>
            <p:nvPr/>
          </p:nvSpPr>
          <p:spPr>
            <a:xfrm>
              <a:off x="5698482" y="4947375"/>
              <a:ext cx="48004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&gt;100</a:t>
              </a:r>
            </a:p>
          </p:txBody>
        </p:sp>
        <p:sp>
          <p:nvSpPr>
            <p:cNvPr id="454" name="TextBox 453"/>
            <p:cNvSpPr txBox="1"/>
            <p:nvPr/>
          </p:nvSpPr>
          <p:spPr>
            <a:xfrm>
              <a:off x="5240552" y="4977623"/>
              <a:ext cx="41970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≤100</a:t>
              </a:r>
            </a:p>
          </p:txBody>
        </p:sp>
        <p:sp>
          <p:nvSpPr>
            <p:cNvPr id="455" name="TextBox 454"/>
            <p:cNvSpPr txBox="1"/>
            <p:nvPr/>
          </p:nvSpPr>
          <p:spPr>
            <a:xfrm>
              <a:off x="5816773" y="5046877"/>
              <a:ext cx="49685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≤50</a:t>
              </a:r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5475143" y="4861515"/>
              <a:ext cx="435662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"/>
                  <a:cs typeface="Helvetica"/>
                </a:rPr>
                <a:t>E[IBS]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458" name="Rectangle 457"/>
            <p:cNvSpPr>
              <a:spLocks noChangeAspect="1"/>
            </p:cNvSpPr>
            <p:nvPr/>
          </p:nvSpPr>
          <p:spPr>
            <a:xfrm>
              <a:off x="5397557" y="5223151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59" name="Rectangle 458"/>
            <p:cNvSpPr>
              <a:spLocks noChangeAspect="1"/>
            </p:cNvSpPr>
            <p:nvPr/>
          </p:nvSpPr>
          <p:spPr>
            <a:xfrm>
              <a:off x="5754603" y="5223151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60" name="Rectangle 459"/>
            <p:cNvSpPr>
              <a:spLocks noChangeAspect="1"/>
            </p:cNvSpPr>
            <p:nvPr/>
          </p:nvSpPr>
          <p:spPr>
            <a:xfrm>
              <a:off x="6327906" y="5223151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461" name="Rectangle 460"/>
            <p:cNvSpPr>
              <a:spLocks noChangeAspect="1"/>
            </p:cNvSpPr>
            <p:nvPr/>
          </p:nvSpPr>
          <p:spPr>
            <a:xfrm>
              <a:off x="5980755" y="5223151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6032230" y="4863143"/>
              <a:ext cx="435662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"/>
                  <a:cs typeface="Helvetica"/>
                </a:rPr>
                <a:t>E[IBS]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463" name="TextBox 462"/>
            <p:cNvSpPr txBox="1"/>
            <p:nvPr/>
          </p:nvSpPr>
          <p:spPr>
            <a:xfrm>
              <a:off x="6334916" y="5046877"/>
              <a:ext cx="49685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≤50</a:t>
              </a:r>
            </a:p>
          </p:txBody>
        </p:sp>
      </p:grpSp>
      <p:pic>
        <p:nvPicPr>
          <p:cNvPr id="12296" name="Picture 1229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817" y="2153417"/>
            <a:ext cx="1904839" cy="2539785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4780710" y="6172200"/>
            <a:ext cx="436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Schrider et al. (2018; </a:t>
            </a:r>
            <a:r>
              <a:rPr lang="en-US" i="1" dirty="0" err="1"/>
              <a:t>PLoS</a:t>
            </a:r>
            <a:r>
              <a:rPr lang="en-US" i="1" dirty="0"/>
              <a:t> Genetics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7583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Single statistics have little power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364" y="1992343"/>
            <a:ext cx="4554636" cy="36768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91701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/>
                <a:cs typeface="Helvetica"/>
              </a:rPr>
              <a:t>False positive rate: 5%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72761" y="1916410"/>
            <a:ext cx="32600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latin typeface="Helvetica"/>
                <a:cs typeface="Helvetica"/>
              </a:rPr>
              <a:t>G</a:t>
            </a:r>
            <a:r>
              <a:rPr lang="en-US" sz="2400" i="1" baseline="-25000" dirty="0" err="1">
                <a:latin typeface="Helvetica"/>
                <a:cs typeface="Helvetica"/>
              </a:rPr>
              <a:t>min</a:t>
            </a:r>
            <a:endParaRPr lang="en-US" sz="2400" i="1" baseline="-2500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2761" y="5512848"/>
            <a:ext cx="326003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T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052953" y="3776183"/>
            <a:ext cx="3134773" cy="3385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P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2343"/>
            <a:ext cx="4589363" cy="37048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-1536411" y="3776182"/>
            <a:ext cx="3134773" cy="3385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P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664" y="1910601"/>
            <a:ext cx="32600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latin typeface="Helvetica"/>
                <a:cs typeface="Helvetica"/>
              </a:rPr>
              <a:t>d</a:t>
            </a:r>
            <a:r>
              <a:rPr lang="en-US" sz="2400" i="1" baseline="-25000" dirty="0" err="1">
                <a:latin typeface="Helvetica"/>
                <a:cs typeface="Helvetica"/>
              </a:rPr>
              <a:t>min</a:t>
            </a:r>
            <a:endParaRPr lang="en-US" sz="2400" i="1" baseline="-25000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512848"/>
            <a:ext cx="326003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T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401893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81317" y="6012062"/>
            <a:ext cx="45929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T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FILET has exceptional power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23" y="3920086"/>
            <a:ext cx="2494887" cy="2014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497581"/>
            <a:ext cx="2513910" cy="2029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8"/>
          <a:stretch/>
        </p:blipFill>
        <p:spPr>
          <a:xfrm>
            <a:off x="0" y="1265238"/>
            <a:ext cx="6362700" cy="48755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81723" y="6027003"/>
            <a:ext cx="2762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FP rate: 5%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" y="6267370"/>
            <a:ext cx="636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False positive rate: 0.09%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6968" y="1034405"/>
            <a:ext cx="43906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FILET</a:t>
            </a:r>
            <a:endParaRPr lang="en-US" sz="24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6641354" y="1336768"/>
            <a:ext cx="1785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d</a:t>
            </a:r>
            <a:r>
              <a:rPr lang="en-US" i="1" baseline="-25000" dirty="0" err="1"/>
              <a:t>min</a:t>
            </a:r>
            <a:endParaRPr lang="en-US" i="1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6641354" y="3757833"/>
            <a:ext cx="1785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G</a:t>
            </a:r>
            <a:r>
              <a:rPr lang="en-US" i="1" baseline="-25000" dirty="0" err="1"/>
              <a:t>min</a:t>
            </a:r>
            <a:endParaRPr lang="en-US" i="1" baseline="-25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2112600" y="3546583"/>
            <a:ext cx="4436561" cy="3385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P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125889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474" y="1143000"/>
            <a:ext cx="5952066" cy="268911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Helvetica" pitchFamily="2" charset="0"/>
              </a:rPr>
              <a:t>Localizing introgression via Semantic Segmentation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169258-9F64-F74C-9CE9-71D8E4530A7A}"/>
              </a:ext>
            </a:extLst>
          </p:cNvPr>
          <p:cNvGrpSpPr/>
          <p:nvPr/>
        </p:nvGrpSpPr>
        <p:grpSpPr>
          <a:xfrm>
            <a:off x="3963201" y="4305812"/>
            <a:ext cx="2544896" cy="2439343"/>
            <a:chOff x="4386427" y="271942"/>
            <a:chExt cx="2544896" cy="2439343"/>
          </a:xfrm>
        </p:grpSpPr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DB8E79E-86EE-7A49-9D7F-66DF5C416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705" t="32428" r="34187" b="35505"/>
            <a:stretch/>
          </p:blipFill>
          <p:spPr>
            <a:xfrm>
              <a:off x="4386427" y="271942"/>
              <a:ext cx="2544896" cy="21991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0D6C42-B12D-B147-82D7-33C5BC9B48D3}"/>
                </a:ext>
              </a:extLst>
            </p:cNvPr>
            <p:cNvSpPr txBox="1"/>
            <p:nvPr/>
          </p:nvSpPr>
          <p:spPr>
            <a:xfrm>
              <a:off x="5071232" y="2403508"/>
              <a:ext cx="156805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  <a:cs typeface="Arial" panose="020B0604020202020204" pitchFamily="34" charset="0"/>
                </a:rPr>
                <a:t>Segregating sites</a:t>
              </a:r>
            </a:p>
          </p:txBody>
        </p:sp>
      </p:grp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52D1AA-5C1B-0C43-99D5-D53C2A205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05" r="34187" b="66532"/>
          <a:stretch/>
        </p:blipFill>
        <p:spPr>
          <a:xfrm>
            <a:off x="-3865" y="4262457"/>
            <a:ext cx="2544896" cy="229525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4ACCF0-2F2E-F346-9B73-65C92B8C206C}"/>
              </a:ext>
            </a:extLst>
          </p:cNvPr>
          <p:cNvCxnSpPr>
            <a:cxnSpLocks/>
          </p:cNvCxnSpPr>
          <p:nvPr/>
        </p:nvCxnSpPr>
        <p:spPr>
          <a:xfrm flipV="1">
            <a:off x="457593" y="5408430"/>
            <a:ext cx="2177154" cy="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03F08825-0B35-2445-A18D-04DC9927960F}"/>
              </a:ext>
            </a:extLst>
          </p:cNvPr>
          <p:cNvSpPr/>
          <p:nvPr/>
        </p:nvSpPr>
        <p:spPr>
          <a:xfrm rot="10800000">
            <a:off x="2488414" y="5430460"/>
            <a:ext cx="318141" cy="814990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93AF6F-15D7-E644-A8B6-DB96EFAA9E3B}"/>
              </a:ext>
            </a:extLst>
          </p:cNvPr>
          <p:cNvSpPr txBox="1"/>
          <p:nvPr/>
        </p:nvSpPr>
        <p:spPr>
          <a:xfrm>
            <a:off x="2773503" y="5668682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Population 2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53BE7AFA-DA32-F243-815F-8E091E303D55}"/>
              </a:ext>
            </a:extLst>
          </p:cNvPr>
          <p:cNvSpPr/>
          <p:nvPr/>
        </p:nvSpPr>
        <p:spPr>
          <a:xfrm rot="10800000">
            <a:off x="2488414" y="4560386"/>
            <a:ext cx="318141" cy="814990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13F63-0D78-7F4D-8A97-941696D39B14}"/>
              </a:ext>
            </a:extLst>
          </p:cNvPr>
          <p:cNvSpPr txBox="1"/>
          <p:nvPr/>
        </p:nvSpPr>
        <p:spPr>
          <a:xfrm>
            <a:off x="2773503" y="4802541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Population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9A7065-F579-2B42-8B3C-07E206D9BD41}"/>
              </a:ext>
            </a:extLst>
          </p:cNvPr>
          <p:cNvSpPr txBox="1"/>
          <p:nvPr/>
        </p:nvSpPr>
        <p:spPr>
          <a:xfrm>
            <a:off x="632178" y="4262456"/>
            <a:ext cx="164363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Input alignment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63B3B5F-04F7-984C-B79F-9187FD6A47B2}"/>
              </a:ext>
            </a:extLst>
          </p:cNvPr>
          <p:cNvGrpSpPr/>
          <p:nvPr/>
        </p:nvGrpSpPr>
        <p:grpSpPr>
          <a:xfrm>
            <a:off x="6599104" y="4326320"/>
            <a:ext cx="2544896" cy="2423811"/>
            <a:chOff x="7147859" y="487663"/>
            <a:chExt cx="2544896" cy="2423811"/>
          </a:xfrm>
        </p:grpSpPr>
        <p:pic>
          <p:nvPicPr>
            <p:cNvPr id="27" name="Picture 2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EBB9F21-2D3D-8443-9E3E-460F89035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705" t="64545" r="34187" b="1125"/>
            <a:stretch/>
          </p:blipFill>
          <p:spPr>
            <a:xfrm>
              <a:off x="7147859" y="487663"/>
              <a:ext cx="2544896" cy="235436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3E87CC-4CB9-FA49-BE60-9FD576E6947F}"/>
                </a:ext>
              </a:extLst>
            </p:cNvPr>
            <p:cNvSpPr txBox="1"/>
            <p:nvPr/>
          </p:nvSpPr>
          <p:spPr>
            <a:xfrm>
              <a:off x="7858801" y="2603697"/>
              <a:ext cx="156805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  <a:cs typeface="Arial" panose="020B0604020202020204" pitchFamily="34" charset="0"/>
                </a:rPr>
                <a:t>Segregating sites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15F215D-47B3-4245-8E7E-9B28098EE741}"/>
              </a:ext>
            </a:extLst>
          </p:cNvPr>
          <p:cNvSpPr txBox="1"/>
          <p:nvPr/>
        </p:nvSpPr>
        <p:spPr>
          <a:xfrm>
            <a:off x="762141" y="6437378"/>
            <a:ext cx="156805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Segregating sites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A063B1-5137-CC49-8EE6-B0338C2DCD8A}"/>
              </a:ext>
            </a:extLst>
          </p:cNvPr>
          <p:cNvSpPr txBox="1"/>
          <p:nvPr/>
        </p:nvSpPr>
        <p:spPr>
          <a:xfrm>
            <a:off x="4219532" y="4218961"/>
            <a:ext cx="23463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Helvetica" pitchFamily="2" charset="0"/>
                <a:cs typeface="Arial" panose="020B0604020202020204" pitchFamily="34" charset="0"/>
              </a:rPr>
              <a:t>Introgressed</a:t>
            </a:r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 haplotypes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C8DCAE-5A76-E648-A6B4-5FCB460FDBBB}"/>
              </a:ext>
            </a:extLst>
          </p:cNvPr>
          <p:cNvSpPr txBox="1"/>
          <p:nvPr/>
        </p:nvSpPr>
        <p:spPr>
          <a:xfrm>
            <a:off x="7213599" y="4260493"/>
            <a:ext cx="16645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20516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7CA3-0D5B-2F40-A61E-539BD99C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pitchFamily="2" charset="0"/>
              </a:rPr>
              <a:t>UNET for detecting introgression</a:t>
            </a:r>
          </a:p>
        </p:txBody>
      </p:sp>
      <p:pic>
        <p:nvPicPr>
          <p:cNvPr id="5" name="image6.png">
            <a:extLst>
              <a:ext uri="{FF2B5EF4-FFF2-40B4-BE49-F238E27FC236}">
                <a16:creationId xmlns:a16="http://schemas.microsoft.com/office/drawing/2014/main" id="{AB2E8B4C-F95D-7749-9EBD-BC1168F032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9"/>
          <a:stretch/>
        </p:blipFill>
        <p:spPr>
          <a:xfrm>
            <a:off x="997278" y="1509586"/>
            <a:ext cx="7521688" cy="4499225"/>
          </a:xfrm>
          <a:prstGeom prst="rect">
            <a:avLst/>
          </a:prstGeom>
          <a:ln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BD396-3CF3-ED77-29F6-562E07188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8" y="4444270"/>
            <a:ext cx="1446700" cy="1831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9E4E2-0675-484F-62F5-5A129063280F}"/>
              </a:ext>
            </a:extLst>
          </p:cNvPr>
          <p:cNvSpPr txBox="1"/>
          <p:nvPr/>
        </p:nvSpPr>
        <p:spPr>
          <a:xfrm>
            <a:off x="545028" y="6276098"/>
            <a:ext cx="14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Dylan Ray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D7C945-9575-23E1-E2A9-45241B1D4C3A}"/>
              </a:ext>
            </a:extLst>
          </p:cNvPr>
          <p:cNvSpPr txBox="1"/>
          <p:nvPr/>
        </p:nvSpPr>
        <p:spPr>
          <a:xfrm>
            <a:off x="7443598" y="6460764"/>
            <a:ext cx="170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Ray et al. (2024)</a:t>
            </a:r>
          </a:p>
        </p:txBody>
      </p:sp>
    </p:spTree>
    <p:extLst>
      <p:ext uri="{BB962C8B-B14F-4D97-AF65-F5344CB8AC3E}">
        <p14:creationId xmlns:p14="http://schemas.microsoft.com/office/powerpoint/2010/main" val="2247477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EA9346-E25B-2246-955D-A8524F2A3725}"/>
              </a:ext>
            </a:extLst>
          </p:cNvPr>
          <p:cNvSpPr txBox="1"/>
          <p:nvPr/>
        </p:nvSpPr>
        <p:spPr>
          <a:xfrm>
            <a:off x="7294776" y="6488668"/>
            <a:ext cx="184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Gower et al. 2020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D7D54CB-7A3D-524F-B6CE-25FD25DF4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830" y="1127850"/>
            <a:ext cx="4776339" cy="536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939DCA-E3BD-A84A-A58C-26B9B32524C1}"/>
              </a:ext>
            </a:extLst>
          </p:cNvPr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Adaptive introgression</a:t>
            </a:r>
          </a:p>
        </p:txBody>
      </p:sp>
    </p:spTree>
    <p:extLst>
      <p:ext uri="{BB962C8B-B14F-4D97-AF65-F5344CB8AC3E}">
        <p14:creationId xmlns:p14="http://schemas.microsoft.com/office/powerpoint/2010/main" val="3787181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Part 1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Misc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other deep learning stuff!</a:t>
            </a: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403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Summary (introgression)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2057788"/>
            <a:ext cx="91440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>
                <a:latin typeface="Helvetica"/>
                <a:cs typeface="Helvetica"/>
              </a:rPr>
              <a:t>Yep, it works.</a:t>
            </a:r>
            <a:endParaRPr lang="en-US" sz="2800" baseline="-25000" dirty="0">
              <a:latin typeface="Helvetica"/>
              <a:cs typeface="Helvetica"/>
            </a:endParaRPr>
          </a:p>
          <a:p>
            <a:pPr marL="742950" indent="-514350">
              <a:buAutoNum type="arabicParenR"/>
            </a:pPr>
            <a:endParaRPr lang="en-US" sz="2800" baseline="-25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9596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Part 5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err="1"/>
              <a:t>Misc</a:t>
            </a:r>
            <a:r>
              <a:rPr lang="en-US" sz="2800" dirty="0"/>
              <a:t> other deep learning stuff!</a:t>
            </a: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64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5ECBA-5A4E-CE4B-8DA7-09141AEF2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population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95C6E-59AA-1340-8E92-A9284DB2F4A9}"/>
              </a:ext>
            </a:extLst>
          </p:cNvPr>
          <p:cNvSpPr txBox="1"/>
          <p:nvPr/>
        </p:nvSpPr>
        <p:spPr>
          <a:xfrm>
            <a:off x="7209816" y="6488668"/>
            <a:ext cx="19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Battey et al. 2020a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C8B38D11-2889-544D-959C-4B94872D9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196" y="3278525"/>
            <a:ext cx="5686818" cy="29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52BAAE0A-3B1B-F54F-B4C5-0704E5E45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86" y="1197584"/>
            <a:ext cx="3905579" cy="20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793957-0BF9-C34E-BFB2-6D8D40BA606E}"/>
              </a:ext>
            </a:extLst>
          </p:cNvPr>
          <p:cNvSpPr txBox="1"/>
          <p:nvPr/>
        </p:nvSpPr>
        <p:spPr>
          <a:xfrm>
            <a:off x="4554917" y="1677744"/>
            <a:ext cx="343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Variational autoencoder – </a:t>
            </a:r>
            <a:r>
              <a:rPr lang="en-US" dirty="0" err="1"/>
              <a:t>popvae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25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AB3B9-2A18-3E48-8631-4400548A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location from genotypes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5150C9E-7C33-F44F-A2B8-D4981C78C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530" y="1424373"/>
            <a:ext cx="5004936" cy="515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DE4355-8D25-6A43-AC53-6AA7841CA72C}"/>
              </a:ext>
            </a:extLst>
          </p:cNvPr>
          <p:cNvSpPr txBox="1"/>
          <p:nvPr/>
        </p:nvSpPr>
        <p:spPr>
          <a:xfrm>
            <a:off x="7209816" y="6488668"/>
            <a:ext cx="19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Battey et al. 2020b</a:t>
            </a:r>
          </a:p>
        </p:txBody>
      </p:sp>
    </p:spTree>
    <p:extLst>
      <p:ext uri="{BB962C8B-B14F-4D97-AF65-F5344CB8AC3E}">
        <p14:creationId xmlns:p14="http://schemas.microsoft.com/office/powerpoint/2010/main" val="1453083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456891A5-8E09-A34F-B199-13BFCB194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4" t="45503" r="19616"/>
          <a:stretch/>
        </p:blipFill>
        <p:spPr bwMode="auto">
          <a:xfrm>
            <a:off x="4832430" y="1826971"/>
            <a:ext cx="3854445" cy="371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7B64FE-5C47-6C42-BE42-EC6A8F06E26B}"/>
              </a:ext>
            </a:extLst>
          </p:cNvPr>
          <p:cNvSpPr txBox="1"/>
          <p:nvPr/>
        </p:nvSpPr>
        <p:spPr>
          <a:xfrm>
            <a:off x="7239440" y="6488668"/>
            <a:ext cx="190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Yelman</a:t>
            </a:r>
            <a:r>
              <a:rPr lang="en-US" dirty="0"/>
              <a:t> et al. 2020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EFABEA-7FF3-C84A-8DFB-8F3719656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Generating artificial genomes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67DB2D-8ABB-594C-A725-BA85DB47127B}"/>
              </a:ext>
            </a:extLst>
          </p:cNvPr>
          <p:cNvGrpSpPr/>
          <p:nvPr/>
        </p:nvGrpSpPr>
        <p:grpSpPr>
          <a:xfrm>
            <a:off x="639777" y="1826971"/>
            <a:ext cx="3932223" cy="3717302"/>
            <a:chOff x="2433853" y="1519176"/>
            <a:chExt cx="3162507" cy="3204058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8A3CE32D-FD86-9A42-B7AB-6D5A75C360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00"/>
            <a:stretch/>
          </p:blipFill>
          <p:spPr bwMode="auto">
            <a:xfrm>
              <a:off x="3492595" y="1519177"/>
              <a:ext cx="2103765" cy="3204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EE2AA1C4-E38E-C643-B14D-EA82BDC947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870"/>
            <a:stretch/>
          </p:blipFill>
          <p:spPr bwMode="auto">
            <a:xfrm>
              <a:off x="2433853" y="1519176"/>
              <a:ext cx="1058742" cy="3204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86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81CEB-864C-4984-DA3B-A32A3CD62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Species delimitation via self-organizing maps (SOMs)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367B9-D9B8-7B04-0474-5ADE07CE2794}"/>
              </a:ext>
            </a:extLst>
          </p:cNvPr>
          <p:cNvSpPr txBox="1"/>
          <p:nvPr/>
        </p:nvSpPr>
        <p:spPr>
          <a:xfrm>
            <a:off x="7753042" y="6492480"/>
            <a:ext cx="13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Pyron (2024)</a:t>
            </a:r>
          </a:p>
        </p:txBody>
      </p:sp>
      <p:pic>
        <p:nvPicPr>
          <p:cNvPr id="8" name="Content Placeholder 7" descr="A grid with dots and lines&#10;&#10;Description automatically generated">
            <a:extLst>
              <a:ext uri="{FF2B5EF4-FFF2-40B4-BE49-F238E27FC236}">
                <a16:creationId xmlns:a16="http://schemas.microsoft.com/office/drawing/2014/main" id="{F4EE0E6E-EF59-E763-FA7F-266E852CD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111" y="1553734"/>
            <a:ext cx="4623777" cy="4623777"/>
          </a:xfrm>
        </p:spPr>
      </p:pic>
    </p:spTree>
    <p:extLst>
      <p:ext uri="{BB962C8B-B14F-4D97-AF65-F5344CB8AC3E}">
        <p14:creationId xmlns:p14="http://schemas.microsoft.com/office/powerpoint/2010/main" val="25397831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Figure_1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7539" y="2189795"/>
            <a:ext cx="2842577" cy="6372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2780727" y="2156158"/>
            <a:ext cx="1261227" cy="2071404"/>
            <a:chOff x="509413" y="1402983"/>
            <a:chExt cx="1261227" cy="2071404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284667" y="1402983"/>
              <a:ext cx="0" cy="8270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905480" y="2230004"/>
              <a:ext cx="733574" cy="47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910218" y="2230004"/>
              <a:ext cx="0" cy="27526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639054" y="2219338"/>
              <a:ext cx="0" cy="8270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2137" y="2505268"/>
              <a:ext cx="44010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06921" y="2514704"/>
              <a:ext cx="0" cy="5423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2137" y="2505268"/>
              <a:ext cx="0" cy="5423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09413" y="3012722"/>
              <a:ext cx="29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47110" y="3012722"/>
              <a:ext cx="29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B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77935" y="3002056"/>
              <a:ext cx="29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C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80561" y="2145492"/>
            <a:ext cx="1261227" cy="2071404"/>
            <a:chOff x="509413" y="1402983"/>
            <a:chExt cx="1261227" cy="2071404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1284667" y="1402983"/>
              <a:ext cx="0" cy="8270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905480" y="2230004"/>
              <a:ext cx="733574" cy="47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910218" y="2230004"/>
              <a:ext cx="0" cy="27526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639054" y="2219338"/>
              <a:ext cx="0" cy="8270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82137" y="2505268"/>
              <a:ext cx="44010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106921" y="2514704"/>
              <a:ext cx="0" cy="5423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82137" y="2505268"/>
              <a:ext cx="0" cy="5423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09413" y="3012722"/>
              <a:ext cx="29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47110" y="3012722"/>
              <a:ext cx="29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477935" y="3002056"/>
              <a:ext cx="29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B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227721" y="2134826"/>
            <a:ext cx="1261227" cy="2071404"/>
            <a:chOff x="509413" y="1402983"/>
            <a:chExt cx="1261227" cy="2071404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284667" y="1402983"/>
              <a:ext cx="0" cy="8270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905480" y="2230004"/>
              <a:ext cx="733574" cy="47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10218" y="2230004"/>
              <a:ext cx="0" cy="27526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639054" y="2219338"/>
              <a:ext cx="0" cy="8270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82137" y="2505268"/>
              <a:ext cx="44010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06921" y="2514704"/>
              <a:ext cx="0" cy="5423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82137" y="2505268"/>
              <a:ext cx="0" cy="5423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509413" y="3012722"/>
              <a:ext cx="29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47110" y="3012722"/>
              <a:ext cx="29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B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77935" y="3002056"/>
              <a:ext cx="29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A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028500" y="2702582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vs.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736131" y="2702582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vs.</a:t>
            </a:r>
          </a:p>
        </p:txBody>
      </p:sp>
      <p:sp>
        <p:nvSpPr>
          <p:cNvPr id="56" name="Freeform 55"/>
          <p:cNvSpPr/>
          <p:nvPr/>
        </p:nvSpPr>
        <p:spPr>
          <a:xfrm>
            <a:off x="1974436" y="2776425"/>
            <a:ext cx="668709" cy="679338"/>
          </a:xfrm>
          <a:custGeom>
            <a:avLst/>
            <a:gdLst>
              <a:gd name="connsiteX0" fmla="*/ 48527 w 668709"/>
              <a:gd name="connsiteY0" fmla="*/ 0 h 679338"/>
              <a:gd name="connsiteX1" fmla="*/ 63293 w 668709"/>
              <a:gd name="connsiteY1" fmla="*/ 561193 h 679338"/>
              <a:gd name="connsiteX2" fmla="*/ 668709 w 668709"/>
              <a:gd name="connsiteY2" fmla="*/ 679338 h 67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709" h="679338">
                <a:moveTo>
                  <a:pt x="48527" y="0"/>
                </a:moveTo>
                <a:cubicBezTo>
                  <a:pt x="4228" y="223985"/>
                  <a:pt x="-40071" y="447970"/>
                  <a:pt x="63293" y="561193"/>
                </a:cubicBezTo>
                <a:cubicBezTo>
                  <a:pt x="166657" y="674416"/>
                  <a:pt x="417683" y="676877"/>
                  <a:pt x="668709" y="679338"/>
                </a:cubicBezTo>
              </a:path>
            </a:pathLst>
          </a:custGeom>
          <a:ln w="38100" cmpd="sng">
            <a:solidFill>
              <a:srgbClr val="00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Helvetica" pitchFamily="2" charset="0"/>
              </a:rPr>
              <a:t>Inferring phylogenetic trees with a CNN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07216" y="6513424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Suvorov et al. (2020, </a:t>
            </a:r>
            <a:r>
              <a:rPr lang="en-US" i="1" dirty="0">
                <a:latin typeface="Helvetica" pitchFamily="2" charset="0"/>
              </a:rPr>
              <a:t>Sys Bio</a:t>
            </a:r>
            <a:r>
              <a:rPr lang="en-US" dirty="0">
                <a:latin typeface="Helvetica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911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F2B2E6A7-A2E0-2DD6-E1FD-46D15F00E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66" y="2714340"/>
            <a:ext cx="6213231" cy="262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B81CEB-864C-4984-DA3B-A32A3CD62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Accelerating the search through phylogenetic tree-space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869C5-72A3-715C-687D-873707F36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53" y="4507523"/>
            <a:ext cx="32639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8D3118-1D38-2643-7B04-BE47ABC9B3AA}"/>
              </a:ext>
            </a:extLst>
          </p:cNvPr>
          <p:cNvSpPr txBox="1"/>
          <p:nvPr/>
        </p:nvSpPr>
        <p:spPr>
          <a:xfrm>
            <a:off x="7183079" y="6488668"/>
            <a:ext cx="196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Azouri</a:t>
            </a:r>
            <a:r>
              <a:rPr lang="en-US" dirty="0"/>
              <a:t> et al. (2021)</a:t>
            </a:r>
          </a:p>
        </p:txBody>
      </p:sp>
    </p:spTree>
    <p:extLst>
      <p:ext uri="{BB962C8B-B14F-4D97-AF65-F5344CB8AC3E}">
        <p14:creationId xmlns:p14="http://schemas.microsoft.com/office/powerpoint/2010/main" val="2275084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81CEB-864C-4984-DA3B-A32A3CD62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Detecting ancient introgression from phylogenetic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6BC5A-092E-55C0-3C55-39AB637BDC8A}"/>
              </a:ext>
            </a:extLst>
          </p:cNvPr>
          <p:cNvSpPr txBox="1"/>
          <p:nvPr/>
        </p:nvSpPr>
        <p:spPr>
          <a:xfrm>
            <a:off x="7166384" y="6488668"/>
            <a:ext cx="193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Zhang et al. (2023)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5ABC2-B321-5BF2-CBD3-28C9A4985B83}"/>
              </a:ext>
            </a:extLst>
          </p:cNvPr>
          <p:cNvSpPr txBox="1"/>
          <p:nvPr/>
        </p:nvSpPr>
        <p:spPr>
          <a:xfrm>
            <a:off x="1009850" y="4807187"/>
            <a:ext cx="7124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ERICA (Evolutionary Relationship Inference using a CNN-based Approach)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40054F-3C83-E2EF-7FBD-BC6CBBC7DDB0}"/>
              </a:ext>
            </a:extLst>
          </p:cNvPr>
          <p:cNvGrpSpPr/>
          <p:nvPr/>
        </p:nvGrpSpPr>
        <p:grpSpPr>
          <a:xfrm>
            <a:off x="1230922" y="2379785"/>
            <a:ext cx="6789127" cy="2250342"/>
            <a:chOff x="1230922" y="2379785"/>
            <a:chExt cx="6789127" cy="22503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6EDCD4-996D-BDEA-1BAC-3CEFD5D39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52" t="7163"/>
            <a:stretch/>
          </p:blipFill>
          <p:spPr>
            <a:xfrm>
              <a:off x="1230922" y="2520462"/>
              <a:ext cx="6789127" cy="196898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6E1C00-2194-99E1-0FFC-850044C0B20D}"/>
                </a:ext>
              </a:extLst>
            </p:cNvPr>
            <p:cNvSpPr/>
            <p:nvPr/>
          </p:nvSpPr>
          <p:spPr>
            <a:xfrm>
              <a:off x="1230922" y="2379785"/>
              <a:ext cx="269632" cy="2813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64A6378-A932-F0CD-57B9-684DEBA6E2FA}"/>
                </a:ext>
              </a:extLst>
            </p:cNvPr>
            <p:cNvSpPr/>
            <p:nvPr/>
          </p:nvSpPr>
          <p:spPr>
            <a:xfrm>
              <a:off x="4437182" y="4044462"/>
              <a:ext cx="357555" cy="585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63477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465871"/>
            <a:ext cx="9144000" cy="511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2800" dirty="0"/>
              <a:t>1) Artificial neural networks can be trained to make inferences about a wide variety of evolutionary phenomena.</a:t>
            </a:r>
          </a:p>
          <a:p>
            <a:pPr marL="228600"/>
            <a:endParaRPr lang="en-US" sz="2800" dirty="0"/>
          </a:p>
          <a:p>
            <a:pPr marL="228600"/>
            <a:r>
              <a:rPr lang="en-US" sz="2800" dirty="0"/>
              <a:t>2) Deep neural networks can let us skip the step of calculating summary statistics.</a:t>
            </a:r>
          </a:p>
          <a:p>
            <a:pPr marL="228600"/>
            <a:endParaRPr lang="en-US" sz="2800" dirty="0"/>
          </a:p>
          <a:p>
            <a:pPr marL="228600"/>
            <a:r>
              <a:rPr lang="en-US" sz="2800" dirty="0"/>
              <a:t>3) Extremely flexible: can be applied to any problem for which we can obtain training data (no stats required).</a:t>
            </a:r>
          </a:p>
          <a:p>
            <a:pPr marL="228600"/>
            <a:endParaRPr lang="en-US" sz="2800" baseline="-25000" dirty="0"/>
          </a:p>
          <a:p>
            <a:pPr marL="228600"/>
            <a:r>
              <a:rPr lang="en-US" sz="2800" dirty="0"/>
              <a:t>4) Practical challenges remain. (Optimal representation, optimal network architecture, handling large/many alignments, </a:t>
            </a:r>
            <a:r>
              <a:rPr lang="en-US" sz="2800" dirty="0" err="1"/>
              <a:t>etc</a:t>
            </a:r>
            <a:r>
              <a:rPr lang="en-US" sz="2800" dirty="0"/>
              <a:t>). But things are moving </a:t>
            </a:r>
            <a:r>
              <a:rPr lang="en-US" sz="2800" i="1" dirty="0"/>
              <a:t>FAST</a:t>
            </a:r>
            <a:r>
              <a:rPr lang="en-US" sz="2800" dirty="0"/>
              <a:t>.</a:t>
            </a:r>
            <a:endParaRPr lang="en-US" sz="2800" i="1" baseline="-25000" dirty="0"/>
          </a:p>
        </p:txBody>
      </p:sp>
    </p:spTree>
    <p:extLst>
      <p:ext uri="{BB962C8B-B14F-4D97-AF65-F5344CB8AC3E}">
        <p14:creationId xmlns:p14="http://schemas.microsoft.com/office/powerpoint/2010/main" val="3066386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/>
              <a:t>Positive selection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2426732"/>
            <a:ext cx="3069315" cy="20574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810000" y="3417332"/>
            <a:ext cx="2057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7968" y="2428932"/>
            <a:ext cx="2486432" cy="2051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121932"/>
            <a:ext cx="795372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61834" y="2000892"/>
            <a:ext cx="457200" cy="67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30775" y="1600200"/>
            <a:ext cx="237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mutation + selection</a:t>
            </a:r>
          </a:p>
        </p:txBody>
      </p:sp>
    </p:spTree>
    <p:extLst>
      <p:ext uri="{BB962C8B-B14F-4D97-AF65-F5344CB8AC3E}">
        <p14:creationId xmlns:p14="http://schemas.microsoft.com/office/powerpoint/2010/main" val="612204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334"/>
            <a:ext cx="9144000" cy="5627077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8F589625-66BA-DF9D-9574-0A4D4F1674C2}"/>
              </a:ext>
            </a:extLst>
          </p:cNvPr>
          <p:cNvSpPr txBox="1">
            <a:spLocks/>
          </p:cNvSpPr>
          <p:nvPr/>
        </p:nvSpPr>
        <p:spPr>
          <a:xfrm>
            <a:off x="0" y="178589"/>
            <a:ext cx="91440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Sweeps and the spatial skew in allele frequencies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BF335A-D5F4-2D33-E7A2-ECEF3AE50F0C}"/>
              </a:ext>
            </a:extLst>
          </p:cNvPr>
          <p:cNvSpPr txBox="1"/>
          <p:nvPr/>
        </p:nvSpPr>
        <p:spPr>
          <a:xfrm>
            <a:off x="4164082" y="6473536"/>
            <a:ext cx="497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Nielsen et al. (2005)</a:t>
            </a:r>
          </a:p>
        </p:txBody>
      </p:sp>
    </p:spTree>
    <p:extLst>
      <p:ext uri="{BB962C8B-B14F-4D97-AF65-F5344CB8AC3E}">
        <p14:creationId xmlns:p14="http://schemas.microsoft.com/office/powerpoint/2010/main" val="2556125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/>
              <a:t>Two modes of adaptation: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247" y="1688672"/>
            <a:ext cx="7767047" cy="33580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2000" y="4880520"/>
            <a:ext cx="3654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Selection on </a:t>
            </a:r>
            <a:r>
              <a:rPr lang="en-US" sz="2200" i="1" dirty="0"/>
              <a:t>de novo</a:t>
            </a:r>
            <a:r>
              <a:rPr lang="en-US" sz="2200" dirty="0"/>
              <a:t> mutation</a:t>
            </a:r>
          </a:p>
          <a:p>
            <a:pPr algn="ctr"/>
            <a:r>
              <a:rPr lang="en-US" sz="2200" dirty="0"/>
              <a:t>“Hard Sweep”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31765" y="4950297"/>
            <a:ext cx="3929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Selection on standing variation</a:t>
            </a:r>
          </a:p>
          <a:p>
            <a:pPr algn="ctr"/>
            <a:r>
              <a:rPr lang="en-US" sz="2200" dirty="0"/>
              <a:t>“Soft Sweep”</a:t>
            </a:r>
          </a:p>
        </p:txBody>
      </p:sp>
      <p:sp>
        <p:nvSpPr>
          <p:cNvPr id="3" name="Rectangle 2"/>
          <p:cNvSpPr/>
          <p:nvPr/>
        </p:nvSpPr>
        <p:spPr>
          <a:xfrm>
            <a:off x="5189308" y="3850703"/>
            <a:ext cx="2241907" cy="159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27429" y="3952483"/>
            <a:ext cx="667263" cy="1590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44146" y="3968036"/>
            <a:ext cx="202946" cy="810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495839" y="1863973"/>
            <a:ext cx="0" cy="2704342"/>
          </a:xfrm>
          <a:prstGeom prst="line">
            <a:avLst/>
          </a:prstGeom>
          <a:ln>
            <a:solidFill>
              <a:srgbClr val="B9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84299" y="3561214"/>
            <a:ext cx="198452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Change in environment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93583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These models produce quantitatively and qualitatively different effects on spatial patterns of variation. </a:t>
            </a:r>
          </a:p>
        </p:txBody>
      </p:sp>
    </p:spTree>
    <p:extLst>
      <p:ext uri="{BB962C8B-B14F-4D97-AF65-F5344CB8AC3E}">
        <p14:creationId xmlns:p14="http://schemas.microsoft.com/office/powerpoint/2010/main" val="2681321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3106"/>
            <a:ext cx="9144000" cy="44029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39231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The spatial effect of a sweep is multi-dimensional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8705" y="1345546"/>
            <a:ext cx="3841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Soft Sweep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9527" y="1351444"/>
            <a:ext cx="3841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Hard Sweep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276CB-C46B-9E4B-B525-37446DD93E71}"/>
              </a:ext>
            </a:extLst>
          </p:cNvPr>
          <p:cNvSpPr txBox="1"/>
          <p:nvPr/>
        </p:nvSpPr>
        <p:spPr>
          <a:xfrm>
            <a:off x="0" y="599049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Idea: calculate each of these statistics in several windows around the focal site</a:t>
            </a:r>
          </a:p>
        </p:txBody>
      </p:sp>
    </p:spTree>
    <p:extLst>
      <p:ext uri="{BB962C8B-B14F-4D97-AF65-F5344CB8AC3E}">
        <p14:creationId xmlns:p14="http://schemas.microsoft.com/office/powerpoint/2010/main" val="1716765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96343</TotalTime>
  <Words>1772</Words>
  <Application>Microsoft Macintosh PowerPoint</Application>
  <PresentationFormat>On-screen Show (4:3)</PresentationFormat>
  <Paragraphs>395</Paragraphs>
  <Slides>59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Cambria Math</vt:lpstr>
      <vt:lpstr>Helvetica</vt:lpstr>
      <vt:lpstr>Helvetica Neue</vt:lpstr>
      <vt:lpstr>Times New Roman</vt:lpstr>
      <vt:lpstr>Times Roman</vt:lpstr>
      <vt:lpstr>Office Theme</vt:lpstr>
      <vt:lpstr>Outline:</vt:lpstr>
      <vt:lpstr>Outline:</vt:lpstr>
      <vt:lpstr>Machine Learning Application in Evolutionary Genetics</vt:lpstr>
      <vt:lpstr>Today’s outline</vt:lpstr>
      <vt:lpstr>Part 1</vt:lpstr>
      <vt:lpstr>Positive selection</vt:lpstr>
      <vt:lpstr>PowerPoint Presentation</vt:lpstr>
      <vt:lpstr>Two modes of adaptation:</vt:lpstr>
      <vt:lpstr>PowerPoint Presentation</vt:lpstr>
      <vt:lpstr>When to use machine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(part 1 – sweeps)</vt:lpstr>
      <vt:lpstr>Part 2</vt:lpstr>
      <vt:lpstr>Why do we care about inferring demographic histories?</vt:lpstr>
      <vt:lpstr>Population size change vs. sweeps</vt:lpstr>
      <vt:lpstr>Evidence of selection?</vt:lpstr>
      <vt:lpstr>PowerPoint Presentation</vt:lpstr>
      <vt:lpstr>PowerPoint Presentation</vt:lpstr>
      <vt:lpstr>abcrf’s approach to demographic model selection</vt:lpstr>
      <vt:lpstr>PowerPoint Presentation</vt:lpstr>
      <vt:lpstr>Random Forest Regressor</vt:lpstr>
      <vt:lpstr>PowerPoint Presentation</vt:lpstr>
      <vt:lpstr>PowerPoint Presentation</vt:lpstr>
      <vt:lpstr>PowerPoint Presentation</vt:lpstr>
      <vt:lpstr>PowerPoint Presentation</vt:lpstr>
      <vt:lpstr>Generative adversarial networks</vt:lpstr>
      <vt:lpstr>PowerPoint Presentation</vt:lpstr>
      <vt:lpstr>PowerPoint Presentation</vt:lpstr>
      <vt:lpstr>Part 3</vt:lpstr>
      <vt:lpstr>LD decays with distance</vt:lpstr>
      <vt:lpstr>PowerPoint Presentation</vt:lpstr>
      <vt:lpstr>PowerPoint Presentation</vt:lpstr>
      <vt:lpstr>PowerPoint Presentation</vt:lpstr>
      <vt:lpstr>Why not use recurrent neural networks?</vt:lpstr>
      <vt:lpstr>Estimating recombination rates with an RNN</vt:lpstr>
      <vt:lpstr>Summary (recomb rate)</vt:lpstr>
      <vt:lpstr>Part 4</vt:lpstr>
      <vt:lpstr>PowerPoint Presentation</vt:lpstr>
      <vt:lpstr>PowerPoint Presentation</vt:lpstr>
      <vt:lpstr>Finding Introgressed Loci using Extra-Trees</vt:lpstr>
      <vt:lpstr>PowerPoint Presentation</vt:lpstr>
      <vt:lpstr>PowerPoint Presentation</vt:lpstr>
      <vt:lpstr>PowerPoint Presentation</vt:lpstr>
      <vt:lpstr>UNET for detecting introgression</vt:lpstr>
      <vt:lpstr>PowerPoint Presentation</vt:lpstr>
      <vt:lpstr>Summary (introgression)</vt:lpstr>
      <vt:lpstr>Part 5</vt:lpstr>
      <vt:lpstr>Visualizing population structure</vt:lpstr>
      <vt:lpstr>Predicting location from genotypes</vt:lpstr>
      <vt:lpstr>Generating artificial genomes</vt:lpstr>
      <vt:lpstr>Species delimitation via self-organizing maps (SOMs)</vt:lpstr>
      <vt:lpstr>PowerPoint Presentation</vt:lpstr>
      <vt:lpstr>Accelerating the search through phylogenetic tree-space</vt:lpstr>
      <vt:lpstr>Detecting ancient introgression from phylogenetic data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Schrider</dc:creator>
  <cp:lastModifiedBy>Schrider, Dan</cp:lastModifiedBy>
  <cp:revision>1696</cp:revision>
  <dcterms:created xsi:type="dcterms:W3CDTF">2015-11-25T18:16:29Z</dcterms:created>
  <dcterms:modified xsi:type="dcterms:W3CDTF">2024-05-17T18:55:41Z</dcterms:modified>
</cp:coreProperties>
</file>